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67" r:id="rId3"/>
    <p:sldId id="257" r:id="rId4"/>
    <p:sldId id="272" r:id="rId5"/>
    <p:sldId id="273" r:id="rId6"/>
    <p:sldId id="274" r:id="rId7"/>
    <p:sldId id="264" r:id="rId8"/>
    <p:sldId id="262" r:id="rId9"/>
    <p:sldId id="282" r:id="rId10"/>
    <p:sldId id="284" r:id="rId11"/>
    <p:sldId id="266" r:id="rId12"/>
    <p:sldId id="277" r:id="rId13"/>
    <p:sldId id="285" r:id="rId14"/>
    <p:sldId id="287" r:id="rId15"/>
    <p:sldId id="289" r:id="rId16"/>
    <p:sldId id="290" r:id="rId17"/>
    <p:sldId id="291" r:id="rId18"/>
    <p:sldId id="278" r:id="rId19"/>
    <p:sldId id="288" r:id="rId20"/>
    <p:sldId id="259" r:id="rId21"/>
    <p:sldId id="286" r:id="rId22"/>
    <p:sldId id="281" r:id="rId23"/>
    <p:sldId id="270" r:id="rId24"/>
    <p:sldId id="280" r:id="rId25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Now Bold Bold" panose="020B0600000101010101" charset="0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471" autoAdjust="0"/>
  </p:normalViewPr>
  <p:slideViewPr>
    <p:cSldViewPr>
      <p:cViewPr varScale="1">
        <p:scale>
          <a:sx n="56" d="100"/>
          <a:sy n="56" d="100"/>
        </p:scale>
        <p:origin x="7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ED02D-3F1C-498D-81FB-9DBCC9AB071F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BBDEB-4A87-478C-9DAA-9B7CEC333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585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BBDEB-4A87-478C-9DAA-9B7CEC333C2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215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BBDEB-4A87-478C-9DAA-9B7CEC333C2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518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58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JPG"/><Relationship Id="rId9" Type="http://schemas.openxmlformats.org/officeDocument/2006/relationships/image" Target="../media/image6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kokodoo.site:8080/" TargetMode="External"/><Relationship Id="rId5" Type="http://schemas.openxmlformats.org/officeDocument/2006/relationships/image" Target="../media/image76.png"/><Relationship Id="rId4" Type="http://schemas.openxmlformats.org/officeDocument/2006/relationships/hyperlink" Target="http://43.200.130.18:8080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14845" y="837978"/>
            <a:ext cx="16258309" cy="8611044"/>
            <a:chOff x="0" y="0"/>
            <a:chExt cx="4441633" cy="23282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1632" cy="2328253"/>
            </a:xfrm>
            <a:custGeom>
              <a:avLst/>
              <a:gdLst/>
              <a:ahLst/>
              <a:cxnLst/>
              <a:rect l="l" t="t" r="r" b="b"/>
              <a:pathLst>
                <a:path w="4441632" h="2328253">
                  <a:moveTo>
                    <a:pt x="0" y="0"/>
                  </a:moveTo>
                  <a:lnTo>
                    <a:pt x="4441632" y="0"/>
                  </a:lnTo>
                  <a:lnTo>
                    <a:pt x="4441632" y="2328253"/>
                  </a:lnTo>
                  <a:lnTo>
                    <a:pt x="0" y="2328253"/>
                  </a:lnTo>
                  <a:close/>
                </a:path>
              </a:pathLst>
            </a:custGeom>
            <a:solidFill>
              <a:srgbClr val="004CC7">
                <a:alpha val="9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24000" y="3024429"/>
            <a:ext cx="1565229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ko-KR" altLang="en-US" sz="6000" b="1" spc="-150" dirty="0">
                <a:solidFill>
                  <a:srgbClr val="6CE5E8"/>
                </a:solidFill>
                <a:latin typeface="+mj-ea"/>
                <a:ea typeface="+mj-ea"/>
              </a:rPr>
              <a:t>스프링 부트를 이용한</a:t>
            </a:r>
            <a:endParaRPr lang="en-US" sz="6000" b="1" spc="-150" dirty="0">
              <a:solidFill>
                <a:srgbClr val="6CE5E8"/>
              </a:solidFill>
              <a:latin typeface="+mj-ea"/>
              <a:ea typeface="+mj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17853" y="4898120"/>
            <a:ext cx="15652294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1"/>
              </a:lnSpc>
            </a:pPr>
            <a:r>
              <a:rPr lang="ko-KR" altLang="en-US" sz="7700" b="1" spc="-320" dirty="0">
                <a:solidFill>
                  <a:srgbClr val="FFFFFF"/>
                </a:solidFill>
                <a:latin typeface="+mj-ea"/>
                <a:ea typeface="+mj-ea"/>
              </a:rPr>
              <a:t>일본여행 플랜 커뮤니티 웹 사이트 개발</a:t>
            </a:r>
            <a:endParaRPr lang="en-US" sz="7700" b="1" spc="-32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17853" y="8648700"/>
            <a:ext cx="15652294" cy="34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0"/>
              </a:lnSpc>
            </a:pPr>
            <a:r>
              <a:rPr lang="ko-KR" altLang="en-US" sz="3800" b="1" dirty="0">
                <a:solidFill>
                  <a:srgbClr val="FFFFFF"/>
                </a:solidFill>
                <a:latin typeface="+mj-ea"/>
                <a:ea typeface="+mj-ea"/>
              </a:rPr>
              <a:t>강성현</a:t>
            </a:r>
            <a:endParaRPr lang="en-US" sz="38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18A4DA27-A9D1-C362-26EA-C3E5262F390C}"/>
              </a:ext>
            </a:extLst>
          </p:cNvPr>
          <p:cNvSpPr txBox="1"/>
          <p:nvPr/>
        </p:nvSpPr>
        <p:spPr>
          <a:xfrm>
            <a:off x="14158102" y="1088562"/>
            <a:ext cx="7340463" cy="707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ko-KR" altLang="en-US" sz="4000" b="1" spc="-150" dirty="0" err="1">
                <a:solidFill>
                  <a:srgbClr val="6CE5E8"/>
                </a:solidFill>
                <a:latin typeface="+mj-ea"/>
                <a:ea typeface="+mj-ea"/>
              </a:rPr>
              <a:t>캡스톤디자인</a:t>
            </a:r>
            <a:endParaRPr lang="en-US" sz="4000" b="1" spc="-150" dirty="0">
              <a:solidFill>
                <a:srgbClr val="6CE5E8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">
            <a:extLst>
              <a:ext uri="{FF2B5EF4-FFF2-40B4-BE49-F238E27FC236}">
                <a16:creationId xmlns:a16="http://schemas.microsoft.com/office/drawing/2014/main" id="{36DC9092-0A87-E628-8B21-76B9B3E32063}"/>
              </a:ext>
            </a:extLst>
          </p:cNvPr>
          <p:cNvSpPr txBox="1"/>
          <p:nvPr/>
        </p:nvSpPr>
        <p:spPr>
          <a:xfrm>
            <a:off x="660936" y="939427"/>
            <a:ext cx="9888306" cy="996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9500" b="1" spc="-260" dirty="0">
                <a:solidFill>
                  <a:srgbClr val="004CC7"/>
                </a:solidFill>
                <a:latin typeface="+mj-ea"/>
                <a:ea typeface="+mj-ea"/>
              </a:rPr>
              <a:t>구축</a:t>
            </a:r>
            <a:endParaRPr lang="en-US" sz="9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26" name="AutoShape 3">
            <a:extLst>
              <a:ext uri="{FF2B5EF4-FFF2-40B4-BE49-F238E27FC236}">
                <a16:creationId xmlns:a16="http://schemas.microsoft.com/office/drawing/2014/main" id="{7374D43E-88DF-E175-C1E6-3F8C65CC536D}"/>
              </a:ext>
            </a:extLst>
          </p:cNvPr>
          <p:cNvSpPr/>
          <p:nvPr/>
        </p:nvSpPr>
        <p:spPr>
          <a:xfrm>
            <a:off x="3600785" y="1409700"/>
            <a:ext cx="1387474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413EA0FE-12AA-A693-703A-82CA3AF0E505}"/>
              </a:ext>
            </a:extLst>
          </p:cNvPr>
          <p:cNvSpPr txBox="1"/>
          <p:nvPr/>
        </p:nvSpPr>
        <p:spPr>
          <a:xfrm>
            <a:off x="14554200" y="480936"/>
            <a:ext cx="35814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구현 방법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72C9527-8678-F934-8EE3-1419880CF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39" y="6450148"/>
            <a:ext cx="7417871" cy="30636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B7B9B5E-6F4B-A640-6755-92B16352B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971" y="6465057"/>
            <a:ext cx="7941951" cy="3063686"/>
          </a:xfrm>
          <a:prstGeom prst="rect">
            <a:avLst/>
          </a:prstGeom>
        </p:spPr>
      </p:pic>
      <p:pic>
        <p:nvPicPr>
          <p:cNvPr id="34" name="그림 33" descr="텍스트, 시계, 스크린샷이(가) 표시된 사진&#10;&#10;자동 생성된 설명">
            <a:extLst>
              <a:ext uri="{FF2B5EF4-FFF2-40B4-BE49-F238E27FC236}">
                <a16:creationId xmlns:a16="http://schemas.microsoft.com/office/drawing/2014/main" id="{F6AE59E9-FE7F-7DE3-01DE-793617242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78" y="2489587"/>
            <a:ext cx="6543675" cy="2686050"/>
          </a:xfrm>
          <a:prstGeom prst="rect">
            <a:avLst/>
          </a:prstGeom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6FFFF28E-E3A6-6344-ABB3-66C474CBEB05}"/>
              </a:ext>
            </a:extLst>
          </p:cNvPr>
          <p:cNvSpPr txBox="1"/>
          <p:nvPr/>
        </p:nvSpPr>
        <p:spPr>
          <a:xfrm>
            <a:off x="7848600" y="1986562"/>
            <a:ext cx="9888305" cy="3909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스프링 </a:t>
            </a: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MVC </a:t>
            </a: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패턴을 통해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사용자의 요청에 맞는 화면 제공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	JPA CRUD </a:t>
            </a: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기능을 통해 게시판 기능 구현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		REST API </a:t>
            </a: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기능을 통해 댓글 기능 구현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			Bootstrap </a:t>
            </a: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과 </a:t>
            </a:r>
            <a:r>
              <a:rPr lang="en-US" altLang="ko-KR" sz="2800" b="1" spc="-70" dirty="0" err="1">
                <a:solidFill>
                  <a:srgbClr val="004CC7"/>
                </a:solidFill>
                <a:latin typeface="+mj-lt"/>
              </a:rPr>
              <a:t>FreeCSS</a:t>
            </a: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, JavaScript </a:t>
            </a: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를 통해 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			</a:t>
            </a:r>
            <a:r>
              <a:rPr lang="ko-KR" altLang="en-US" sz="2800" b="1" spc="-70" dirty="0" err="1">
                <a:solidFill>
                  <a:srgbClr val="004CC7"/>
                </a:solidFill>
                <a:latin typeface="+mj-lt"/>
              </a:rPr>
              <a:t>프론트엔드</a:t>
            </a: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 페이지 구현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597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">
            <a:extLst>
              <a:ext uri="{FF2B5EF4-FFF2-40B4-BE49-F238E27FC236}">
                <a16:creationId xmlns:a16="http://schemas.microsoft.com/office/drawing/2014/main" id="{36DC9092-0A87-E628-8B21-76B9B3E32063}"/>
              </a:ext>
            </a:extLst>
          </p:cNvPr>
          <p:cNvSpPr txBox="1"/>
          <p:nvPr/>
        </p:nvSpPr>
        <p:spPr>
          <a:xfrm>
            <a:off x="660936" y="939427"/>
            <a:ext cx="9888306" cy="996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9500" b="1" spc="-260" dirty="0">
                <a:solidFill>
                  <a:srgbClr val="004CC7"/>
                </a:solidFill>
                <a:latin typeface="+mj-ea"/>
                <a:ea typeface="+mj-ea"/>
              </a:rPr>
              <a:t>구축</a:t>
            </a:r>
            <a:endParaRPr lang="en-US" sz="9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26" name="AutoShape 3">
            <a:extLst>
              <a:ext uri="{FF2B5EF4-FFF2-40B4-BE49-F238E27FC236}">
                <a16:creationId xmlns:a16="http://schemas.microsoft.com/office/drawing/2014/main" id="{7374D43E-88DF-E175-C1E6-3F8C65CC536D}"/>
              </a:ext>
            </a:extLst>
          </p:cNvPr>
          <p:cNvSpPr/>
          <p:nvPr/>
        </p:nvSpPr>
        <p:spPr>
          <a:xfrm>
            <a:off x="3600785" y="1409700"/>
            <a:ext cx="1387474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413EA0FE-12AA-A693-703A-82CA3AF0E505}"/>
              </a:ext>
            </a:extLst>
          </p:cNvPr>
          <p:cNvSpPr txBox="1"/>
          <p:nvPr/>
        </p:nvSpPr>
        <p:spPr>
          <a:xfrm>
            <a:off x="14554200" y="480936"/>
            <a:ext cx="35814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구현 내용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EE049727-B67B-3EEF-7CDE-6DF6D8C527A2}"/>
              </a:ext>
            </a:extLst>
          </p:cNvPr>
          <p:cNvSpPr txBox="1"/>
          <p:nvPr/>
        </p:nvSpPr>
        <p:spPr>
          <a:xfrm>
            <a:off x="762000" y="2839340"/>
            <a:ext cx="6400800" cy="3066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ko-KR" altLang="en-US" sz="4400" b="1" spc="-70" dirty="0">
                <a:solidFill>
                  <a:srgbClr val="004CC7"/>
                </a:solidFill>
                <a:latin typeface="+mj-ea"/>
                <a:ea typeface="+mj-ea"/>
              </a:rPr>
              <a:t>  </a:t>
            </a:r>
            <a:r>
              <a:rPr lang="en-US" altLang="ko-KR" sz="4400" b="1" spc="-70" dirty="0">
                <a:solidFill>
                  <a:srgbClr val="004CC7"/>
                </a:solidFill>
                <a:latin typeface="+mj-ea"/>
                <a:ea typeface="+mj-ea"/>
              </a:rPr>
              <a:t>		   </a:t>
            </a:r>
            <a:r>
              <a:rPr lang="ko-KR" altLang="en-US" sz="4400" b="1" spc="-70" dirty="0">
                <a:solidFill>
                  <a:srgbClr val="004CC7"/>
                </a:solidFill>
                <a:latin typeface="+mj-ea"/>
                <a:ea typeface="+mj-ea"/>
              </a:rPr>
              <a:t>코드 파일목록</a:t>
            </a:r>
            <a:endParaRPr lang="en-US" altLang="ko-KR" sz="4400" b="1" spc="-70" dirty="0">
              <a:solidFill>
                <a:srgbClr val="004CC7"/>
              </a:solidFill>
              <a:latin typeface="+mj-ea"/>
              <a:ea typeface="+mj-ea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3600" b="1" spc="-70" dirty="0">
              <a:solidFill>
                <a:srgbClr val="004CC7"/>
              </a:solidFill>
              <a:latin typeface="+mj-ea"/>
              <a:ea typeface="+mj-ea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3600" b="1" spc="-70" dirty="0">
              <a:solidFill>
                <a:srgbClr val="004CC7"/>
              </a:solidFill>
              <a:latin typeface="+mj-ea"/>
              <a:ea typeface="+mj-ea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altLang="ko-KR" sz="3600" b="1" spc="-70" dirty="0">
                <a:solidFill>
                  <a:srgbClr val="004CC7"/>
                </a:solidFill>
                <a:latin typeface="+mj-ea"/>
                <a:ea typeface="+mj-ea"/>
              </a:rPr>
              <a:t>Dependencies &amp; Version</a:t>
            </a: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4400" b="1" spc="-70" dirty="0">
              <a:solidFill>
                <a:srgbClr val="004CC7"/>
              </a:solidFill>
              <a:latin typeface="+mj-ea"/>
              <a:ea typeface="+mj-ea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4400" b="1" spc="-70" dirty="0">
              <a:solidFill>
                <a:srgbClr val="004CC7"/>
              </a:solidFill>
              <a:latin typeface="+mj-ea"/>
              <a:ea typeface="+mj-ea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4400" b="1" spc="-7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F2408C2E-B7D8-6378-A33E-A436E8DB7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725" y="2628900"/>
            <a:ext cx="2962275" cy="7124700"/>
          </a:xfrm>
          <a:prstGeom prst="rect">
            <a:avLst/>
          </a:prstGeom>
        </p:spPr>
      </p:pic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1A1D8B55-33B9-817E-CE8D-97D3C947F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0" y="2628900"/>
            <a:ext cx="3048000" cy="7000875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6E30A6D6-9633-C802-FCF3-BAF748935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2628900"/>
            <a:ext cx="2962275" cy="7124700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048DC21-E105-94E7-AA35-830E0747C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58" y="5055613"/>
            <a:ext cx="5567351" cy="47279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">
            <a:extLst>
              <a:ext uri="{FF2B5EF4-FFF2-40B4-BE49-F238E27FC236}">
                <a16:creationId xmlns:a16="http://schemas.microsoft.com/office/drawing/2014/main" id="{36DC9092-0A87-E628-8B21-76B9B3E32063}"/>
              </a:ext>
            </a:extLst>
          </p:cNvPr>
          <p:cNvSpPr txBox="1"/>
          <p:nvPr/>
        </p:nvSpPr>
        <p:spPr>
          <a:xfrm>
            <a:off x="660936" y="939427"/>
            <a:ext cx="9888306" cy="996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9500" b="1" spc="-260" dirty="0">
                <a:solidFill>
                  <a:srgbClr val="004CC7"/>
                </a:solidFill>
                <a:latin typeface="+mj-ea"/>
                <a:ea typeface="+mj-ea"/>
              </a:rPr>
              <a:t>구축</a:t>
            </a:r>
            <a:endParaRPr lang="en-US" sz="9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26" name="AutoShape 3">
            <a:extLst>
              <a:ext uri="{FF2B5EF4-FFF2-40B4-BE49-F238E27FC236}">
                <a16:creationId xmlns:a16="http://schemas.microsoft.com/office/drawing/2014/main" id="{7374D43E-88DF-E175-C1E6-3F8C65CC536D}"/>
              </a:ext>
            </a:extLst>
          </p:cNvPr>
          <p:cNvSpPr/>
          <p:nvPr/>
        </p:nvSpPr>
        <p:spPr>
          <a:xfrm>
            <a:off x="3600785" y="1409700"/>
            <a:ext cx="1387474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413EA0FE-12AA-A693-703A-82CA3AF0E505}"/>
              </a:ext>
            </a:extLst>
          </p:cNvPr>
          <p:cNvSpPr txBox="1"/>
          <p:nvPr/>
        </p:nvSpPr>
        <p:spPr>
          <a:xfrm>
            <a:off x="14554200" y="480936"/>
            <a:ext cx="35814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구현 내용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32D6FC-2ED9-55DD-BA40-92A43FD46C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19300"/>
            <a:ext cx="3600115" cy="21011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EEC986-6FA8-643F-E67A-56078C9E0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4120432"/>
            <a:ext cx="3600115" cy="21011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8B8011-9598-93E1-7F58-1D04D3E412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6219905"/>
            <a:ext cx="3600115" cy="20788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7CA195-3044-B43D-ABC9-6C6D68F966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8068431"/>
            <a:ext cx="3600115" cy="19523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CC3980E-5A81-3023-B9C0-F545679626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793469"/>
            <a:ext cx="3785538" cy="2819103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557A4A1-66E3-9162-802F-DF182D48355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427870" y="2925149"/>
            <a:ext cx="842460" cy="8382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01355DF-3D51-7176-B786-C275DB08BED2}"/>
              </a:ext>
            </a:extLst>
          </p:cNvPr>
          <p:cNvCxnSpPr>
            <a:cxnSpLocks/>
          </p:cNvCxnSpPr>
          <p:nvPr/>
        </p:nvCxnSpPr>
        <p:spPr>
          <a:xfrm flipV="1">
            <a:off x="3276600" y="3203020"/>
            <a:ext cx="4394435" cy="2552849"/>
          </a:xfrm>
          <a:prstGeom prst="bentConnector3">
            <a:avLst>
              <a:gd name="adj1" fmla="val -28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AFCCF3A3-E5C0-DAC2-4B11-F991946A36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646" y="5879674"/>
            <a:ext cx="5164892" cy="210113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219DD8B-4725-AB74-003A-607BD97F6A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0" y="6591300"/>
            <a:ext cx="4071938" cy="1509849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E48FCDA-CB04-A406-662F-FB9B0962B7F4}"/>
              </a:ext>
            </a:extLst>
          </p:cNvPr>
          <p:cNvCxnSpPr>
            <a:cxnSpLocks/>
          </p:cNvCxnSpPr>
          <p:nvPr/>
        </p:nvCxnSpPr>
        <p:spPr>
          <a:xfrm>
            <a:off x="3966789" y="5910680"/>
            <a:ext cx="25864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FBF9C85-CB6D-E44D-4BDC-A543F967DD99}"/>
              </a:ext>
            </a:extLst>
          </p:cNvPr>
          <p:cNvCxnSpPr/>
          <p:nvPr/>
        </p:nvCxnSpPr>
        <p:spPr>
          <a:xfrm>
            <a:off x="9448800" y="7200900"/>
            <a:ext cx="3124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70891085-E6AA-0AFE-B57B-0E7194C25B10}"/>
              </a:ext>
            </a:extLst>
          </p:cNvPr>
          <p:cNvCxnSpPr>
            <a:cxnSpLocks/>
          </p:cNvCxnSpPr>
          <p:nvPr/>
        </p:nvCxnSpPr>
        <p:spPr>
          <a:xfrm flipV="1">
            <a:off x="2850696" y="6438900"/>
            <a:ext cx="4820339" cy="112647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EE184AD-3A43-2835-F9B3-57D7D64750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78" y="2758835"/>
            <a:ext cx="4989886" cy="233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47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">
            <a:extLst>
              <a:ext uri="{FF2B5EF4-FFF2-40B4-BE49-F238E27FC236}">
                <a16:creationId xmlns:a16="http://schemas.microsoft.com/office/drawing/2014/main" id="{36DC9092-0A87-E628-8B21-76B9B3E32063}"/>
              </a:ext>
            </a:extLst>
          </p:cNvPr>
          <p:cNvSpPr txBox="1"/>
          <p:nvPr/>
        </p:nvSpPr>
        <p:spPr>
          <a:xfrm>
            <a:off x="660936" y="939427"/>
            <a:ext cx="9888306" cy="996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9500" b="1" spc="-260" dirty="0">
                <a:solidFill>
                  <a:srgbClr val="004CC7"/>
                </a:solidFill>
                <a:latin typeface="+mj-ea"/>
                <a:ea typeface="+mj-ea"/>
              </a:rPr>
              <a:t>구축</a:t>
            </a:r>
            <a:endParaRPr lang="en-US" sz="9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26" name="AutoShape 3">
            <a:extLst>
              <a:ext uri="{FF2B5EF4-FFF2-40B4-BE49-F238E27FC236}">
                <a16:creationId xmlns:a16="http://schemas.microsoft.com/office/drawing/2014/main" id="{7374D43E-88DF-E175-C1E6-3F8C65CC536D}"/>
              </a:ext>
            </a:extLst>
          </p:cNvPr>
          <p:cNvSpPr/>
          <p:nvPr/>
        </p:nvSpPr>
        <p:spPr>
          <a:xfrm>
            <a:off x="3600785" y="1409700"/>
            <a:ext cx="1387474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413EA0FE-12AA-A693-703A-82CA3AF0E505}"/>
              </a:ext>
            </a:extLst>
          </p:cNvPr>
          <p:cNvSpPr txBox="1"/>
          <p:nvPr/>
        </p:nvSpPr>
        <p:spPr>
          <a:xfrm>
            <a:off x="14554200" y="480936"/>
            <a:ext cx="35814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구현 내용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9CA4FA1-96FB-E6C7-1478-CFBA88586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706" y="4160676"/>
            <a:ext cx="4805531" cy="180395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FF40085-36C1-2E16-264C-9B78DC587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706" y="7342494"/>
            <a:ext cx="4805531" cy="203689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AFBCC8F-2E0A-E8B2-8B4F-04BB53374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7688" y="1935918"/>
            <a:ext cx="3373857" cy="382481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FB4EBBA-6005-74DC-E394-346D780DED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7688" y="5648048"/>
            <a:ext cx="3373857" cy="4086487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D6CE163-C973-0F64-E9D4-FC0100F378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63" y="4852250"/>
            <a:ext cx="4223490" cy="3237620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B1D5853C-A435-3690-F285-1BFA588F4C60}"/>
              </a:ext>
            </a:extLst>
          </p:cNvPr>
          <p:cNvSpPr txBox="1"/>
          <p:nvPr/>
        </p:nvSpPr>
        <p:spPr>
          <a:xfrm>
            <a:off x="9939700" y="2379522"/>
            <a:ext cx="533400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ArticleController.java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314009F6-3996-C2B5-5591-8C582001D697}"/>
              </a:ext>
            </a:extLst>
          </p:cNvPr>
          <p:cNvSpPr txBox="1"/>
          <p:nvPr/>
        </p:nvSpPr>
        <p:spPr>
          <a:xfrm>
            <a:off x="5685972" y="4179083"/>
            <a:ext cx="533400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ArticleEntity.java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83D6A186-75B2-8F48-9245-C9F6B237DA60}"/>
              </a:ext>
            </a:extLst>
          </p:cNvPr>
          <p:cNvSpPr txBox="1"/>
          <p:nvPr/>
        </p:nvSpPr>
        <p:spPr>
          <a:xfrm>
            <a:off x="304800" y="6820063"/>
            <a:ext cx="533400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ArticleRepository.java  (Interface)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55CC58F5-8AA4-A4D0-85DF-3DBE7F88A504}"/>
              </a:ext>
            </a:extLst>
          </p:cNvPr>
          <p:cNvSpPr txBox="1"/>
          <p:nvPr/>
        </p:nvSpPr>
        <p:spPr>
          <a:xfrm>
            <a:off x="-670342" y="3543300"/>
            <a:ext cx="533400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ArticleDto.java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82C25118-098B-DF2B-F9B7-4D27B5A80B33}"/>
              </a:ext>
            </a:extLst>
          </p:cNvPr>
          <p:cNvSpPr txBox="1"/>
          <p:nvPr/>
        </p:nvSpPr>
        <p:spPr>
          <a:xfrm>
            <a:off x="860333" y="2400300"/>
            <a:ext cx="6028583" cy="49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2800" b="1" spc="-60" dirty="0">
                <a:solidFill>
                  <a:srgbClr val="004FCF"/>
                </a:solidFill>
                <a:latin typeface="+mj-ea"/>
                <a:ea typeface="+mj-ea"/>
              </a:rPr>
              <a:t>게시글 기능 관련 코드</a:t>
            </a:r>
            <a:endParaRPr lang="en-US" sz="2800" b="1" spc="-60" dirty="0">
              <a:solidFill>
                <a:srgbClr val="004FC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56308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">
            <a:extLst>
              <a:ext uri="{FF2B5EF4-FFF2-40B4-BE49-F238E27FC236}">
                <a16:creationId xmlns:a16="http://schemas.microsoft.com/office/drawing/2014/main" id="{36DC9092-0A87-E628-8B21-76B9B3E32063}"/>
              </a:ext>
            </a:extLst>
          </p:cNvPr>
          <p:cNvSpPr txBox="1"/>
          <p:nvPr/>
        </p:nvSpPr>
        <p:spPr>
          <a:xfrm>
            <a:off x="660936" y="939427"/>
            <a:ext cx="9888306" cy="996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9500" b="1" spc="-260" dirty="0">
                <a:solidFill>
                  <a:srgbClr val="004CC7"/>
                </a:solidFill>
                <a:latin typeface="+mj-ea"/>
                <a:ea typeface="+mj-ea"/>
              </a:rPr>
              <a:t>구축</a:t>
            </a:r>
            <a:endParaRPr lang="en-US" sz="9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26" name="AutoShape 3">
            <a:extLst>
              <a:ext uri="{FF2B5EF4-FFF2-40B4-BE49-F238E27FC236}">
                <a16:creationId xmlns:a16="http://schemas.microsoft.com/office/drawing/2014/main" id="{7374D43E-88DF-E175-C1E6-3F8C65CC536D}"/>
              </a:ext>
            </a:extLst>
          </p:cNvPr>
          <p:cNvSpPr/>
          <p:nvPr/>
        </p:nvSpPr>
        <p:spPr>
          <a:xfrm>
            <a:off x="3600785" y="1409700"/>
            <a:ext cx="1387474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413EA0FE-12AA-A693-703A-82CA3AF0E505}"/>
              </a:ext>
            </a:extLst>
          </p:cNvPr>
          <p:cNvSpPr txBox="1"/>
          <p:nvPr/>
        </p:nvSpPr>
        <p:spPr>
          <a:xfrm>
            <a:off x="14554200" y="480936"/>
            <a:ext cx="35814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구현 내용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B1D5853C-A435-3690-F285-1BFA588F4C60}"/>
              </a:ext>
            </a:extLst>
          </p:cNvPr>
          <p:cNvSpPr txBox="1"/>
          <p:nvPr/>
        </p:nvSpPr>
        <p:spPr>
          <a:xfrm>
            <a:off x="4602690" y="2392213"/>
            <a:ext cx="533400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CommentController.java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314009F6-3996-C2B5-5591-8C582001D697}"/>
              </a:ext>
            </a:extLst>
          </p:cNvPr>
          <p:cNvSpPr txBox="1"/>
          <p:nvPr/>
        </p:nvSpPr>
        <p:spPr>
          <a:xfrm>
            <a:off x="8991600" y="3824133"/>
            <a:ext cx="533400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CommentEntity.java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83D6A186-75B2-8F48-9245-C9F6B237DA60}"/>
              </a:ext>
            </a:extLst>
          </p:cNvPr>
          <p:cNvSpPr txBox="1"/>
          <p:nvPr/>
        </p:nvSpPr>
        <p:spPr>
          <a:xfrm>
            <a:off x="152400" y="7082598"/>
            <a:ext cx="5334000" cy="377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CommentRepository.java  (Interface)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55CC58F5-8AA4-A4D0-85DF-3DBE7F88A504}"/>
              </a:ext>
            </a:extLst>
          </p:cNvPr>
          <p:cNvSpPr txBox="1"/>
          <p:nvPr/>
        </p:nvSpPr>
        <p:spPr>
          <a:xfrm>
            <a:off x="-817059" y="3300095"/>
            <a:ext cx="533400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CommentDto.java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23B6528-80BA-E2DC-5DDE-D215A5A67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85" y="3841495"/>
            <a:ext cx="4552615" cy="2649083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F4A6149-BCF7-985C-1B3B-596E1ADEE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40" y="7690216"/>
            <a:ext cx="4756503" cy="1969928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E846566-95C9-465F-3BAE-06EAB8821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612" y="2987460"/>
            <a:ext cx="4046788" cy="3535898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92A0B4D-F550-12E9-5EDC-F30DB9F1A3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4366521"/>
            <a:ext cx="3459632" cy="3388299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35FF62E6-39D5-1FB9-94CC-10AB2C63BB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298" y="4506931"/>
            <a:ext cx="3459632" cy="5090358"/>
          </a:xfrm>
          <a:prstGeom prst="rect">
            <a:avLst/>
          </a:prstGeom>
        </p:spPr>
      </p:pic>
      <p:sp>
        <p:nvSpPr>
          <p:cNvPr id="22" name="TextBox 8">
            <a:extLst>
              <a:ext uri="{FF2B5EF4-FFF2-40B4-BE49-F238E27FC236}">
                <a16:creationId xmlns:a16="http://schemas.microsoft.com/office/drawing/2014/main" id="{7C7C9F56-3502-A29D-81A3-CD44F57E1757}"/>
              </a:ext>
            </a:extLst>
          </p:cNvPr>
          <p:cNvSpPr txBox="1"/>
          <p:nvPr/>
        </p:nvSpPr>
        <p:spPr>
          <a:xfrm>
            <a:off x="13106400" y="3902258"/>
            <a:ext cx="533400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CommentService.java</a:t>
            </a: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C562482C-3710-5006-6D2B-B61582F145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56" y="7421769"/>
            <a:ext cx="4152900" cy="2238375"/>
          </a:xfrm>
          <a:prstGeom prst="rect">
            <a:avLst/>
          </a:prstGeom>
        </p:spPr>
      </p:pic>
      <p:sp>
        <p:nvSpPr>
          <p:cNvPr id="29" name="TextBox 8">
            <a:extLst>
              <a:ext uri="{FF2B5EF4-FFF2-40B4-BE49-F238E27FC236}">
                <a16:creationId xmlns:a16="http://schemas.microsoft.com/office/drawing/2014/main" id="{6B7536F9-17FD-A51D-6E96-9CDCA3F9E721}"/>
              </a:ext>
            </a:extLst>
          </p:cNvPr>
          <p:cNvSpPr txBox="1"/>
          <p:nvPr/>
        </p:nvSpPr>
        <p:spPr>
          <a:xfrm>
            <a:off x="4419600" y="6891135"/>
            <a:ext cx="533400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fr-FR" altLang="ko-KR" b="1" spc="-70" dirty="0">
                <a:solidFill>
                  <a:srgbClr val="004CC7"/>
                </a:solidFill>
                <a:latin typeface="+mj-ea"/>
                <a:ea typeface="+mj-ea"/>
              </a:rPr>
              <a:t>./META-INF/orm.xml</a:t>
            </a:r>
            <a:endParaRPr lang="en-US" altLang="ko-KR" b="1" spc="-7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9D4D77D6-0E36-6401-995B-E38BDA50A344}"/>
              </a:ext>
            </a:extLst>
          </p:cNvPr>
          <p:cNvSpPr txBox="1"/>
          <p:nvPr/>
        </p:nvSpPr>
        <p:spPr>
          <a:xfrm>
            <a:off x="860333" y="2247900"/>
            <a:ext cx="6028583" cy="49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2800" b="1" spc="-60" dirty="0">
                <a:solidFill>
                  <a:srgbClr val="004FCF"/>
                </a:solidFill>
                <a:latin typeface="+mj-ea"/>
                <a:ea typeface="+mj-ea"/>
              </a:rPr>
              <a:t>댓글 기능 관련 코드</a:t>
            </a:r>
            <a:endParaRPr lang="en-US" sz="2800" b="1" spc="-60" dirty="0">
              <a:solidFill>
                <a:srgbClr val="004FC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1701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">
            <a:extLst>
              <a:ext uri="{FF2B5EF4-FFF2-40B4-BE49-F238E27FC236}">
                <a16:creationId xmlns:a16="http://schemas.microsoft.com/office/drawing/2014/main" id="{36DC9092-0A87-E628-8B21-76B9B3E32063}"/>
              </a:ext>
            </a:extLst>
          </p:cNvPr>
          <p:cNvSpPr txBox="1"/>
          <p:nvPr/>
        </p:nvSpPr>
        <p:spPr>
          <a:xfrm>
            <a:off x="660936" y="939427"/>
            <a:ext cx="9888306" cy="996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9500" b="1" spc="-260" dirty="0">
                <a:solidFill>
                  <a:srgbClr val="004CC7"/>
                </a:solidFill>
                <a:latin typeface="+mj-ea"/>
                <a:ea typeface="+mj-ea"/>
              </a:rPr>
              <a:t>구축</a:t>
            </a:r>
            <a:endParaRPr lang="en-US" sz="9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26" name="AutoShape 3">
            <a:extLst>
              <a:ext uri="{FF2B5EF4-FFF2-40B4-BE49-F238E27FC236}">
                <a16:creationId xmlns:a16="http://schemas.microsoft.com/office/drawing/2014/main" id="{7374D43E-88DF-E175-C1E6-3F8C65CC536D}"/>
              </a:ext>
            </a:extLst>
          </p:cNvPr>
          <p:cNvSpPr/>
          <p:nvPr/>
        </p:nvSpPr>
        <p:spPr>
          <a:xfrm>
            <a:off x="3600785" y="1409700"/>
            <a:ext cx="1387474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413EA0FE-12AA-A693-703A-82CA3AF0E505}"/>
              </a:ext>
            </a:extLst>
          </p:cNvPr>
          <p:cNvSpPr txBox="1"/>
          <p:nvPr/>
        </p:nvSpPr>
        <p:spPr>
          <a:xfrm>
            <a:off x="14554200" y="480936"/>
            <a:ext cx="35814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구현 내용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B1D5853C-A435-3690-F285-1BFA588F4C60}"/>
              </a:ext>
            </a:extLst>
          </p:cNvPr>
          <p:cNvSpPr txBox="1"/>
          <p:nvPr/>
        </p:nvSpPr>
        <p:spPr>
          <a:xfrm>
            <a:off x="11934356" y="2933700"/>
            <a:ext cx="533400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GuideController</a:t>
            </a:r>
            <a:r>
              <a:rPr lang="en-US" altLang="ko-KR" b="1" spc="-70">
                <a:solidFill>
                  <a:srgbClr val="004CC7"/>
                </a:solidFill>
                <a:latin typeface="+mj-ea"/>
                <a:ea typeface="+mj-ea"/>
              </a:rPr>
              <a:t>.java </a:t>
            </a:r>
            <a:r>
              <a:rPr lang="ko-KR" altLang="en-US" b="1" spc="-70" dirty="0">
                <a:solidFill>
                  <a:srgbClr val="004CC7"/>
                </a:solidFill>
                <a:latin typeface="+mj-ea"/>
                <a:ea typeface="+mj-ea"/>
              </a:rPr>
              <a:t>일부</a:t>
            </a:r>
            <a:endParaRPr lang="en-US" altLang="ko-KR" b="1" spc="-7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9D4D77D6-0E36-6401-995B-E38BDA50A344}"/>
              </a:ext>
            </a:extLst>
          </p:cNvPr>
          <p:cNvSpPr txBox="1"/>
          <p:nvPr/>
        </p:nvSpPr>
        <p:spPr>
          <a:xfrm>
            <a:off x="860333" y="2247900"/>
            <a:ext cx="6028583" cy="49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2800" b="1" spc="-60" dirty="0">
                <a:solidFill>
                  <a:srgbClr val="004FCF"/>
                </a:solidFill>
                <a:latin typeface="+mj-ea"/>
                <a:ea typeface="+mj-ea"/>
              </a:rPr>
              <a:t>동선 설정 관련 코드</a:t>
            </a:r>
            <a:endParaRPr lang="en-US" sz="2800" b="1" spc="-60" dirty="0">
              <a:solidFill>
                <a:srgbClr val="004FCF"/>
              </a:solidFill>
              <a:latin typeface="+mj-ea"/>
              <a:ea typeface="+mj-ea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01F6430-B962-6752-8C5B-22B279DE1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5442" y="3832360"/>
            <a:ext cx="4356256" cy="3989530"/>
          </a:xfrm>
          <a:prstGeom prst="rect">
            <a:avLst/>
          </a:prstGeom>
        </p:spPr>
      </p:pic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44D1CED5-3910-CA83-DB5C-731A98770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71" y="4477003"/>
            <a:ext cx="3912377" cy="2700244"/>
          </a:xfrm>
          <a:prstGeom prst="rect">
            <a:avLst/>
          </a:prstGeom>
        </p:spPr>
      </p:pic>
      <p:sp>
        <p:nvSpPr>
          <p:cNvPr id="43" name="TextBox 8">
            <a:extLst>
              <a:ext uri="{FF2B5EF4-FFF2-40B4-BE49-F238E27FC236}">
                <a16:creationId xmlns:a16="http://schemas.microsoft.com/office/drawing/2014/main" id="{CCF56780-64C3-C46D-F30A-873E0179DC8B}"/>
              </a:ext>
            </a:extLst>
          </p:cNvPr>
          <p:cNvSpPr txBox="1"/>
          <p:nvPr/>
        </p:nvSpPr>
        <p:spPr>
          <a:xfrm>
            <a:off x="-990600" y="3449435"/>
            <a:ext cx="533400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Guide.html </a:t>
            </a:r>
            <a:r>
              <a:rPr lang="ko-KR" altLang="en-US" b="1" spc="-70" dirty="0">
                <a:solidFill>
                  <a:srgbClr val="004CC7"/>
                </a:solidFill>
                <a:latin typeface="+mj-ea"/>
                <a:ea typeface="+mj-ea"/>
              </a:rPr>
              <a:t>일부</a:t>
            </a:r>
            <a:endParaRPr lang="en-US" altLang="ko-KR" b="1" spc="-7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44" name="TextBox 8">
            <a:extLst>
              <a:ext uri="{FF2B5EF4-FFF2-40B4-BE49-F238E27FC236}">
                <a16:creationId xmlns:a16="http://schemas.microsoft.com/office/drawing/2014/main" id="{1096B032-DC2F-3C1F-1B82-D583C53DAF5E}"/>
              </a:ext>
            </a:extLst>
          </p:cNvPr>
          <p:cNvSpPr txBox="1"/>
          <p:nvPr/>
        </p:nvSpPr>
        <p:spPr>
          <a:xfrm>
            <a:off x="4710548" y="3276939"/>
            <a:ext cx="8316745" cy="5100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Guide.html </a:t>
            </a: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에서 사용자의 요청 입력 값을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 체크박스 형태로 받은 후</a:t>
            </a: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endParaRPr lang="ko-KR" altLang="en-US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@RequestParam </a:t>
            </a:r>
            <a:r>
              <a:rPr lang="ko-KR" altLang="en-US" sz="2800" b="1" spc="-70" dirty="0" err="1">
                <a:solidFill>
                  <a:srgbClr val="004CC7"/>
                </a:solidFill>
                <a:latin typeface="+mj-lt"/>
              </a:rPr>
              <a:t>어노테이션을</a:t>
            </a: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 이용해 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스프링에서 데이터를 받는다</a:t>
            </a: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endParaRPr lang="ko-KR" altLang="en-US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해당 아이디 전달된 값을 변수로 입력해</a:t>
            </a: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, </a:t>
            </a: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동선 설정을 위해 구현한 자바 알고리즘을 실행한다</a:t>
            </a: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2943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">
            <a:extLst>
              <a:ext uri="{FF2B5EF4-FFF2-40B4-BE49-F238E27FC236}">
                <a16:creationId xmlns:a16="http://schemas.microsoft.com/office/drawing/2014/main" id="{36DC9092-0A87-E628-8B21-76B9B3E32063}"/>
              </a:ext>
            </a:extLst>
          </p:cNvPr>
          <p:cNvSpPr txBox="1"/>
          <p:nvPr/>
        </p:nvSpPr>
        <p:spPr>
          <a:xfrm>
            <a:off x="660936" y="939427"/>
            <a:ext cx="9888306" cy="996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9500" b="1" spc="-260" dirty="0">
                <a:solidFill>
                  <a:srgbClr val="004CC7"/>
                </a:solidFill>
                <a:latin typeface="+mj-ea"/>
                <a:ea typeface="+mj-ea"/>
              </a:rPr>
              <a:t>구축</a:t>
            </a:r>
            <a:endParaRPr lang="en-US" sz="9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26" name="AutoShape 3">
            <a:extLst>
              <a:ext uri="{FF2B5EF4-FFF2-40B4-BE49-F238E27FC236}">
                <a16:creationId xmlns:a16="http://schemas.microsoft.com/office/drawing/2014/main" id="{7374D43E-88DF-E175-C1E6-3F8C65CC536D}"/>
              </a:ext>
            </a:extLst>
          </p:cNvPr>
          <p:cNvSpPr/>
          <p:nvPr/>
        </p:nvSpPr>
        <p:spPr>
          <a:xfrm>
            <a:off x="3600785" y="1409700"/>
            <a:ext cx="1387474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413EA0FE-12AA-A693-703A-82CA3AF0E505}"/>
              </a:ext>
            </a:extLst>
          </p:cNvPr>
          <p:cNvSpPr txBox="1"/>
          <p:nvPr/>
        </p:nvSpPr>
        <p:spPr>
          <a:xfrm>
            <a:off x="14554200" y="480936"/>
            <a:ext cx="35814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구현 내용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83D6A186-75B2-8F48-9245-C9F6B237DA60}"/>
              </a:ext>
            </a:extLst>
          </p:cNvPr>
          <p:cNvSpPr txBox="1"/>
          <p:nvPr/>
        </p:nvSpPr>
        <p:spPr>
          <a:xfrm>
            <a:off x="12573000" y="2247900"/>
            <a:ext cx="5334000" cy="377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 err="1">
                <a:solidFill>
                  <a:srgbClr val="004CC7"/>
                </a:solidFill>
                <a:latin typeface="+mj-ea"/>
                <a:ea typeface="+mj-ea"/>
              </a:rPr>
              <a:t>Plan.mustache</a:t>
            </a: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 </a:t>
            </a:r>
            <a:r>
              <a:rPr lang="ko-KR" altLang="en-US" b="1" spc="-70" dirty="0">
                <a:solidFill>
                  <a:srgbClr val="004CC7"/>
                </a:solidFill>
                <a:latin typeface="+mj-ea"/>
                <a:ea typeface="+mj-ea"/>
              </a:rPr>
              <a:t>일부</a:t>
            </a:r>
            <a:endParaRPr lang="en-US" altLang="ko-KR" b="1" spc="-7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9D4D77D6-0E36-6401-995B-E38BDA50A344}"/>
              </a:ext>
            </a:extLst>
          </p:cNvPr>
          <p:cNvSpPr txBox="1"/>
          <p:nvPr/>
        </p:nvSpPr>
        <p:spPr>
          <a:xfrm>
            <a:off x="860333" y="2247900"/>
            <a:ext cx="6028583" cy="49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2800" b="1" spc="-60" dirty="0">
                <a:solidFill>
                  <a:srgbClr val="004FCF"/>
                </a:solidFill>
                <a:latin typeface="+mj-ea"/>
                <a:ea typeface="+mj-ea"/>
              </a:rPr>
              <a:t>동선 설정 관련 코드</a:t>
            </a:r>
            <a:endParaRPr lang="en-US" sz="2800" b="1" spc="-60" dirty="0">
              <a:solidFill>
                <a:srgbClr val="004FCF"/>
              </a:solidFill>
              <a:latin typeface="+mj-ea"/>
              <a:ea typeface="+mj-ea"/>
            </a:endParaRPr>
          </a:p>
        </p:txBody>
      </p:sp>
      <p:pic>
        <p:nvPicPr>
          <p:cNvPr id="40" name="그림 39" descr="텍스트이(가) 표시된 사진&#10;&#10;자동 생성된 설명">
            <a:extLst>
              <a:ext uri="{FF2B5EF4-FFF2-40B4-BE49-F238E27FC236}">
                <a16:creationId xmlns:a16="http://schemas.microsoft.com/office/drawing/2014/main" id="{ED9A7011-6591-9072-416A-CCBD27AA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0" y="2857500"/>
            <a:ext cx="3369996" cy="3829796"/>
          </a:xfrm>
          <a:prstGeom prst="rect">
            <a:avLst/>
          </a:prstGeom>
        </p:spPr>
      </p:pic>
      <p:sp>
        <p:nvSpPr>
          <p:cNvPr id="43" name="TextBox 8">
            <a:extLst>
              <a:ext uri="{FF2B5EF4-FFF2-40B4-BE49-F238E27FC236}">
                <a16:creationId xmlns:a16="http://schemas.microsoft.com/office/drawing/2014/main" id="{CCF56780-64C3-C46D-F30A-873E0179DC8B}"/>
              </a:ext>
            </a:extLst>
          </p:cNvPr>
          <p:cNvSpPr txBox="1"/>
          <p:nvPr/>
        </p:nvSpPr>
        <p:spPr>
          <a:xfrm>
            <a:off x="-36443" y="3433841"/>
            <a:ext cx="5334000" cy="377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GuideController.java </a:t>
            </a:r>
            <a:r>
              <a:rPr lang="ko-KR" altLang="en-US" b="1" spc="-70" dirty="0">
                <a:solidFill>
                  <a:srgbClr val="004CC7"/>
                </a:solidFill>
                <a:latin typeface="+mj-ea"/>
                <a:ea typeface="+mj-ea"/>
              </a:rPr>
              <a:t>일부</a:t>
            </a:r>
            <a:endParaRPr lang="en-US" altLang="ko-KR" b="1" spc="-7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D6C3A7D8-4DDE-6A54-5388-6603D64602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7" y="4286536"/>
            <a:ext cx="2237379" cy="2507231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51831AA3-C1C5-A6B3-3EEE-D8D08082B9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7" y="6772232"/>
            <a:ext cx="2237379" cy="1766654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F6AE03EE-1648-6DBD-D822-CCA96660B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0" y="7445840"/>
            <a:ext cx="3378531" cy="1766655"/>
          </a:xfrm>
          <a:prstGeom prst="rect">
            <a:avLst/>
          </a:prstGeom>
        </p:spPr>
      </p:pic>
      <p:sp>
        <p:nvSpPr>
          <p:cNvPr id="22" name="TextBox 8">
            <a:extLst>
              <a:ext uri="{FF2B5EF4-FFF2-40B4-BE49-F238E27FC236}">
                <a16:creationId xmlns:a16="http://schemas.microsoft.com/office/drawing/2014/main" id="{F98876AA-5366-4B33-2685-42574327B803}"/>
              </a:ext>
            </a:extLst>
          </p:cNvPr>
          <p:cNvSpPr txBox="1"/>
          <p:nvPr/>
        </p:nvSpPr>
        <p:spPr>
          <a:xfrm>
            <a:off x="13114998" y="6793767"/>
            <a:ext cx="5334000" cy="377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…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1861E6C8-9700-4D5A-EBF3-4C950F091132}"/>
              </a:ext>
            </a:extLst>
          </p:cNvPr>
          <p:cNvSpPr txBox="1"/>
          <p:nvPr/>
        </p:nvSpPr>
        <p:spPr>
          <a:xfrm>
            <a:off x="4543652" y="3624315"/>
            <a:ext cx="8316745" cy="639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최종  결과값을 모델에 담아 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뷰 템플릿</a:t>
            </a: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(</a:t>
            </a:r>
            <a:r>
              <a:rPr lang="en-US" altLang="ko-KR" sz="2800" b="1" spc="-70" dirty="0" err="1">
                <a:solidFill>
                  <a:srgbClr val="004CC7"/>
                </a:solidFill>
                <a:latin typeface="+mj-lt"/>
              </a:rPr>
              <a:t>plan.mustache</a:t>
            </a: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) </a:t>
            </a: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을 통해 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사용자에게 전달해 화면을 </a:t>
            </a:r>
            <a:r>
              <a:rPr lang="ko-KR" altLang="en-US" sz="2800" b="1" spc="-70" dirty="0" err="1">
                <a:solidFill>
                  <a:srgbClr val="004CC7"/>
                </a:solidFill>
                <a:latin typeface="+mj-lt"/>
              </a:rPr>
              <a:t>띄워줌</a:t>
            </a:r>
            <a:endParaRPr lang="ko-KR" altLang="en-US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endParaRPr lang="ko-KR" altLang="en-US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추가로 </a:t>
            </a: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html2canvas </a:t>
            </a: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기능을 활용해 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완성된 화면을 이미지로 저장해 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공유할 수 있게끔 구현함 </a:t>
            </a: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endParaRPr lang="ko-KR" altLang="en-US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endParaRPr lang="ko-KR" altLang="en-US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endParaRPr lang="ko-KR" altLang="en-US" sz="2800" b="1" spc="-70" dirty="0">
              <a:solidFill>
                <a:srgbClr val="004CC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5791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">
            <a:extLst>
              <a:ext uri="{FF2B5EF4-FFF2-40B4-BE49-F238E27FC236}">
                <a16:creationId xmlns:a16="http://schemas.microsoft.com/office/drawing/2014/main" id="{36DC9092-0A87-E628-8B21-76B9B3E32063}"/>
              </a:ext>
            </a:extLst>
          </p:cNvPr>
          <p:cNvSpPr txBox="1"/>
          <p:nvPr/>
        </p:nvSpPr>
        <p:spPr>
          <a:xfrm>
            <a:off x="660936" y="939427"/>
            <a:ext cx="9888306" cy="996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9500" b="1" spc="-260" dirty="0">
                <a:solidFill>
                  <a:srgbClr val="004CC7"/>
                </a:solidFill>
                <a:latin typeface="+mj-ea"/>
                <a:ea typeface="+mj-ea"/>
              </a:rPr>
              <a:t>구축</a:t>
            </a:r>
            <a:endParaRPr lang="en-US" sz="9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26" name="AutoShape 3">
            <a:extLst>
              <a:ext uri="{FF2B5EF4-FFF2-40B4-BE49-F238E27FC236}">
                <a16:creationId xmlns:a16="http://schemas.microsoft.com/office/drawing/2014/main" id="{7374D43E-88DF-E175-C1E6-3F8C65CC536D}"/>
              </a:ext>
            </a:extLst>
          </p:cNvPr>
          <p:cNvSpPr/>
          <p:nvPr/>
        </p:nvSpPr>
        <p:spPr>
          <a:xfrm>
            <a:off x="3600785" y="1409700"/>
            <a:ext cx="1387474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413EA0FE-12AA-A693-703A-82CA3AF0E505}"/>
              </a:ext>
            </a:extLst>
          </p:cNvPr>
          <p:cNvSpPr txBox="1"/>
          <p:nvPr/>
        </p:nvSpPr>
        <p:spPr>
          <a:xfrm>
            <a:off x="14554200" y="480936"/>
            <a:ext cx="35814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구현 내용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B1D5853C-A435-3690-F285-1BFA588F4C60}"/>
              </a:ext>
            </a:extLst>
          </p:cNvPr>
          <p:cNvSpPr txBox="1"/>
          <p:nvPr/>
        </p:nvSpPr>
        <p:spPr>
          <a:xfrm>
            <a:off x="7882242" y="2907980"/>
            <a:ext cx="533400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GuideController.java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9D4D77D6-0E36-6401-995B-E38BDA50A344}"/>
              </a:ext>
            </a:extLst>
          </p:cNvPr>
          <p:cNvSpPr txBox="1"/>
          <p:nvPr/>
        </p:nvSpPr>
        <p:spPr>
          <a:xfrm>
            <a:off x="827255" y="2223198"/>
            <a:ext cx="6028583" cy="49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2800" b="1" spc="-60" dirty="0">
                <a:solidFill>
                  <a:srgbClr val="004FCF"/>
                </a:solidFill>
                <a:latin typeface="+mj-ea"/>
                <a:ea typeface="+mj-ea"/>
              </a:rPr>
              <a:t>동선 설정 관련 코드</a:t>
            </a:r>
            <a:endParaRPr lang="en-US" sz="2800" b="1" spc="-60" dirty="0">
              <a:solidFill>
                <a:srgbClr val="004FCF"/>
              </a:solidFill>
              <a:latin typeface="+mj-ea"/>
              <a:ea typeface="+mj-ea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01F6430-B962-6752-8C5B-22B279DE1D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699" y="3884045"/>
            <a:ext cx="2737701" cy="2507231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72DAFA2-5F4B-24D8-8D6F-B3DAC16DF5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298" y="1861154"/>
            <a:ext cx="2224101" cy="2505546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86330731-3B10-37CA-CF28-886C51100E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298" y="4335227"/>
            <a:ext cx="2224102" cy="250723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4277CA1-2F72-E382-F8F1-6EC405F7A1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699" y="6391276"/>
            <a:ext cx="2544975" cy="286702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148BDD51-952E-C20B-D08C-B1035B3F00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299" y="6751068"/>
            <a:ext cx="2224101" cy="2507232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00968E0F-CF9E-6369-F1F3-F96A456A31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1021" y="1866900"/>
            <a:ext cx="2237379" cy="2507231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51191E5F-2D22-2035-6902-14101502C69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1021" y="4325992"/>
            <a:ext cx="2237379" cy="2507231"/>
          </a:xfrm>
          <a:prstGeom prst="rect">
            <a:avLst/>
          </a:prstGeom>
        </p:spPr>
      </p:pic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432D2560-BCCC-271E-4801-AA6565D643B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1021" y="6811688"/>
            <a:ext cx="2237379" cy="1766654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D1FB8DE0-2832-39DB-CC2E-EE58E6A2BD54}"/>
              </a:ext>
            </a:extLst>
          </p:cNvPr>
          <p:cNvSpPr txBox="1"/>
          <p:nvPr/>
        </p:nvSpPr>
        <p:spPr>
          <a:xfrm>
            <a:off x="626165" y="4076700"/>
            <a:ext cx="8316745" cy="4316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ko-KR" altLang="en-US" sz="2000" b="1" spc="-70" dirty="0">
                <a:solidFill>
                  <a:srgbClr val="004CC7"/>
                </a:solidFill>
                <a:latin typeface="+mj-lt"/>
              </a:rPr>
              <a:t> 구현하기 위해 고안한 알고리즘은 다음과 같음</a:t>
            </a: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ko-KR" altLang="en-US" sz="20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ko-KR" altLang="en-US" sz="2000" b="1" spc="-70" dirty="0">
                <a:solidFill>
                  <a:srgbClr val="004CC7"/>
                </a:solidFill>
                <a:latin typeface="+mj-lt"/>
              </a:rPr>
              <a:t> 구글 지도 </a:t>
            </a:r>
            <a:r>
              <a:rPr lang="en-US" altLang="ko-KR" sz="2000" b="1" spc="-70" dirty="0">
                <a:solidFill>
                  <a:srgbClr val="004CC7"/>
                </a:solidFill>
                <a:latin typeface="+mj-lt"/>
              </a:rPr>
              <a:t>API </a:t>
            </a:r>
            <a:r>
              <a:rPr lang="ko-KR" altLang="en-US" sz="2000" b="1" spc="-70" dirty="0">
                <a:solidFill>
                  <a:srgbClr val="004CC7"/>
                </a:solidFill>
                <a:latin typeface="+mj-lt"/>
              </a:rPr>
              <a:t>에서 데이터 요청 시 일본 지역 시간 값 반환에 문제가 있어</a:t>
            </a: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ko-KR" altLang="en-US" sz="2000" b="1" spc="-70" dirty="0">
                <a:solidFill>
                  <a:srgbClr val="004CC7"/>
                </a:solidFill>
                <a:latin typeface="+mj-lt"/>
              </a:rPr>
              <a:t>제공하는 지역들 사이의 이동시간 순번을 구하고 입력해 둠</a:t>
            </a:r>
            <a:endParaRPr lang="en-US" altLang="ko-KR" sz="20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spc="-70" dirty="0">
                <a:solidFill>
                  <a:srgbClr val="004CC7"/>
                </a:solidFill>
                <a:latin typeface="+mj-lt"/>
              </a:rPr>
              <a:t>	</a:t>
            </a: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spc="-70" dirty="0">
                <a:solidFill>
                  <a:srgbClr val="004CC7"/>
                </a:solidFill>
                <a:latin typeface="+mj-lt"/>
              </a:rPr>
              <a:t>A(</a:t>
            </a:r>
            <a:r>
              <a:rPr lang="ko-KR" altLang="en-US" sz="2000" b="1" spc="-70" dirty="0">
                <a:solidFill>
                  <a:srgbClr val="004CC7"/>
                </a:solidFill>
                <a:latin typeface="+mj-lt"/>
              </a:rPr>
              <a:t>음식</a:t>
            </a:r>
            <a:r>
              <a:rPr lang="en-US" altLang="ko-KR" sz="2000" b="1" spc="-70" dirty="0">
                <a:solidFill>
                  <a:srgbClr val="004CC7"/>
                </a:solidFill>
                <a:latin typeface="+mj-lt"/>
              </a:rPr>
              <a:t>) </a:t>
            </a:r>
            <a:r>
              <a:rPr lang="ko-KR" altLang="en-US" sz="2000" b="1" spc="-70" dirty="0">
                <a:solidFill>
                  <a:srgbClr val="004CC7"/>
                </a:solidFill>
                <a:latin typeface="+mj-lt"/>
              </a:rPr>
              <a:t>카테고리 </a:t>
            </a:r>
            <a:r>
              <a:rPr lang="en-US" altLang="ko-KR" sz="2000" b="1" spc="-70" dirty="0">
                <a:solidFill>
                  <a:srgbClr val="004CC7"/>
                </a:solidFill>
                <a:latin typeface="+mj-lt"/>
              </a:rPr>
              <a:t>2</a:t>
            </a:r>
            <a:r>
              <a:rPr lang="ko-KR" altLang="en-US" sz="2000" b="1" spc="-70" dirty="0">
                <a:solidFill>
                  <a:srgbClr val="004CC7"/>
                </a:solidFill>
                <a:latin typeface="+mj-lt"/>
              </a:rPr>
              <a:t>개</a:t>
            </a:r>
            <a:r>
              <a:rPr lang="en-US" altLang="ko-KR" sz="2000" b="1" spc="-70" dirty="0">
                <a:solidFill>
                  <a:srgbClr val="004CC7"/>
                </a:solidFill>
                <a:latin typeface="+mj-lt"/>
              </a:rPr>
              <a:t>,  B(</a:t>
            </a:r>
            <a:r>
              <a:rPr lang="ko-KR" altLang="en-US" sz="2000" b="1" spc="-70" dirty="0">
                <a:solidFill>
                  <a:srgbClr val="004CC7"/>
                </a:solidFill>
                <a:latin typeface="+mj-lt"/>
              </a:rPr>
              <a:t>장소</a:t>
            </a:r>
            <a:r>
              <a:rPr lang="en-US" altLang="ko-KR" sz="2000" b="1" spc="-70" dirty="0">
                <a:solidFill>
                  <a:srgbClr val="004CC7"/>
                </a:solidFill>
                <a:latin typeface="+mj-lt"/>
              </a:rPr>
              <a:t>,</a:t>
            </a:r>
            <a:r>
              <a:rPr lang="ko-KR" altLang="en-US" sz="2000" b="1" spc="-70" dirty="0">
                <a:solidFill>
                  <a:srgbClr val="004CC7"/>
                </a:solidFill>
                <a:latin typeface="+mj-lt"/>
              </a:rPr>
              <a:t>테마</a:t>
            </a:r>
            <a:r>
              <a:rPr lang="en-US" altLang="ko-KR" sz="2000" b="1" spc="-70" dirty="0">
                <a:solidFill>
                  <a:srgbClr val="004CC7"/>
                </a:solidFill>
                <a:latin typeface="+mj-lt"/>
              </a:rPr>
              <a:t>) </a:t>
            </a:r>
            <a:r>
              <a:rPr lang="ko-KR" altLang="en-US" sz="2000" b="1" spc="-70" dirty="0">
                <a:solidFill>
                  <a:srgbClr val="004CC7"/>
                </a:solidFill>
                <a:latin typeface="+mj-lt"/>
              </a:rPr>
              <a:t>카테고리 </a:t>
            </a:r>
            <a:r>
              <a:rPr lang="en-US" altLang="ko-KR" sz="2000" b="1" spc="-70" dirty="0">
                <a:solidFill>
                  <a:srgbClr val="004CC7"/>
                </a:solidFill>
                <a:latin typeface="+mj-lt"/>
              </a:rPr>
              <a:t>4</a:t>
            </a:r>
            <a:r>
              <a:rPr lang="ko-KR" altLang="en-US" sz="2000" b="1" spc="-70" dirty="0">
                <a:solidFill>
                  <a:srgbClr val="004CC7"/>
                </a:solidFill>
                <a:latin typeface="+mj-lt"/>
              </a:rPr>
              <a:t>개의 입력 값을</a:t>
            </a:r>
            <a:r>
              <a:rPr lang="en-US" altLang="ko-KR" sz="2000" b="1" spc="-70" dirty="0">
                <a:solidFill>
                  <a:srgbClr val="004CC7"/>
                </a:solidFill>
                <a:latin typeface="+mj-lt"/>
              </a:rPr>
              <a:t> </a:t>
            </a:r>
            <a:r>
              <a:rPr lang="ko-KR" altLang="en-US" sz="2000" b="1" spc="-70" dirty="0">
                <a:solidFill>
                  <a:srgbClr val="004CC7"/>
                </a:solidFill>
                <a:latin typeface="+mj-lt"/>
              </a:rPr>
              <a:t>체크박스로 받아</a:t>
            </a: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spc="-70" dirty="0">
                <a:solidFill>
                  <a:srgbClr val="004CC7"/>
                </a:solidFill>
                <a:latin typeface="+mj-lt"/>
              </a:rPr>
              <a:t>A1</a:t>
            </a:r>
            <a:r>
              <a:rPr lang="ko-KR" altLang="en-US" sz="2000" b="1" spc="-70" dirty="0">
                <a:solidFill>
                  <a:srgbClr val="004CC7"/>
                </a:solidFill>
                <a:latin typeface="+mj-lt"/>
              </a:rPr>
              <a:t>과 </a:t>
            </a:r>
            <a:r>
              <a:rPr lang="en-US" altLang="ko-KR" sz="2000" b="1" spc="-70" dirty="0">
                <a:solidFill>
                  <a:srgbClr val="004CC7"/>
                </a:solidFill>
                <a:latin typeface="+mj-lt"/>
              </a:rPr>
              <a:t>A2 </a:t>
            </a:r>
            <a:r>
              <a:rPr lang="ko-KR" altLang="en-US" sz="2000" b="1" spc="-70" dirty="0">
                <a:solidFill>
                  <a:srgbClr val="004CC7"/>
                </a:solidFill>
                <a:latin typeface="+mj-lt"/>
              </a:rPr>
              <a:t>에서 선택된 </a:t>
            </a:r>
            <a:r>
              <a:rPr lang="en-US" altLang="ko-KR" sz="2000" b="1" spc="-70" dirty="0">
                <a:solidFill>
                  <a:srgbClr val="004CC7"/>
                </a:solidFill>
                <a:latin typeface="+mj-lt"/>
              </a:rPr>
              <a:t>B</a:t>
            </a:r>
            <a:r>
              <a:rPr lang="ko-KR" altLang="en-US" sz="2000" b="1" spc="-70" dirty="0">
                <a:solidFill>
                  <a:srgbClr val="004CC7"/>
                </a:solidFill>
                <a:latin typeface="+mj-lt"/>
              </a:rPr>
              <a:t>들 까지의 이동 시간 순번을 구하고</a:t>
            </a:r>
            <a:r>
              <a:rPr lang="en-US" altLang="ko-KR" sz="2000" b="1" spc="-70" dirty="0">
                <a:solidFill>
                  <a:srgbClr val="004CC7"/>
                </a:solidFill>
                <a:latin typeface="+mj-lt"/>
              </a:rPr>
              <a:t>, </a:t>
            </a:r>
            <a:r>
              <a:rPr lang="ko-KR" altLang="en-US" sz="2000" b="1" spc="-70" dirty="0">
                <a:solidFill>
                  <a:srgbClr val="004CC7"/>
                </a:solidFill>
                <a:latin typeface="+mj-lt"/>
              </a:rPr>
              <a:t>평균을 구한다</a:t>
            </a:r>
            <a:r>
              <a:rPr lang="en-US" altLang="ko-KR" sz="2000" b="1" spc="-70" dirty="0">
                <a:solidFill>
                  <a:srgbClr val="004CC7"/>
                </a:solidFill>
                <a:latin typeface="+mj-lt"/>
              </a:rPr>
              <a:t>.</a:t>
            </a: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20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ko-KR" altLang="en-US" sz="2000" b="1" spc="-70" dirty="0">
                <a:solidFill>
                  <a:srgbClr val="004CC7"/>
                </a:solidFill>
                <a:latin typeface="+mj-lt"/>
              </a:rPr>
              <a:t>구해진 값들을 배열에 넣고 가장 작은 값과 두번째로 작은 값을 구하고</a:t>
            </a:r>
            <a:r>
              <a:rPr lang="en-US" altLang="ko-KR" sz="2000" b="1" spc="-70" dirty="0">
                <a:solidFill>
                  <a:srgbClr val="004CC7"/>
                </a:solidFill>
                <a:latin typeface="+mj-lt"/>
              </a:rPr>
              <a:t>,</a:t>
            </a: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spc="-70" dirty="0">
                <a:solidFill>
                  <a:srgbClr val="004CC7"/>
                </a:solidFill>
                <a:latin typeface="+mj-lt"/>
              </a:rPr>
              <a:t>A1 &gt; b1result &gt; B2 &gt; b2result </a:t>
            </a:r>
            <a:r>
              <a:rPr lang="ko-KR" altLang="en-US" sz="2000" b="1" spc="-70" dirty="0">
                <a:solidFill>
                  <a:srgbClr val="004CC7"/>
                </a:solidFill>
                <a:latin typeface="+mj-lt"/>
              </a:rPr>
              <a:t>순으로 최종 반환한다</a:t>
            </a:r>
            <a:r>
              <a:rPr lang="en-US" altLang="ko-KR" sz="2000" b="1" spc="-70" dirty="0">
                <a:solidFill>
                  <a:srgbClr val="004CC7"/>
                </a:solidFill>
                <a:latin typeface="+mj-lt"/>
              </a:rPr>
              <a:t>.</a:t>
            </a:r>
            <a:endParaRPr lang="ko-KR" altLang="en-US" sz="2000" b="1" spc="-70" dirty="0">
              <a:solidFill>
                <a:srgbClr val="004CC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5301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95F39C7-8C86-EF82-F198-5061253A0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15317"/>
            <a:ext cx="10333487" cy="6433383"/>
          </a:xfrm>
          <a:prstGeom prst="rect">
            <a:avLst/>
          </a:prstGeom>
        </p:spPr>
      </p:pic>
      <p:sp>
        <p:nvSpPr>
          <p:cNvPr id="25" name="TextBox 2">
            <a:extLst>
              <a:ext uri="{FF2B5EF4-FFF2-40B4-BE49-F238E27FC236}">
                <a16:creationId xmlns:a16="http://schemas.microsoft.com/office/drawing/2014/main" id="{36DC9092-0A87-E628-8B21-76B9B3E32063}"/>
              </a:ext>
            </a:extLst>
          </p:cNvPr>
          <p:cNvSpPr txBox="1"/>
          <p:nvPr/>
        </p:nvSpPr>
        <p:spPr>
          <a:xfrm>
            <a:off x="660936" y="939427"/>
            <a:ext cx="9888306" cy="996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9500" b="1" spc="-260" dirty="0">
                <a:solidFill>
                  <a:srgbClr val="004CC7"/>
                </a:solidFill>
                <a:latin typeface="+mn-ea"/>
              </a:rPr>
              <a:t>구축</a:t>
            </a:r>
            <a:endParaRPr lang="en-US" sz="9500" b="1" spc="-260" dirty="0">
              <a:solidFill>
                <a:srgbClr val="004CC7"/>
              </a:solidFill>
              <a:latin typeface="+mn-ea"/>
            </a:endParaRPr>
          </a:p>
        </p:txBody>
      </p:sp>
      <p:sp>
        <p:nvSpPr>
          <p:cNvPr id="26" name="AutoShape 3">
            <a:extLst>
              <a:ext uri="{FF2B5EF4-FFF2-40B4-BE49-F238E27FC236}">
                <a16:creationId xmlns:a16="http://schemas.microsoft.com/office/drawing/2014/main" id="{7374D43E-88DF-E175-C1E6-3F8C65CC536D}"/>
              </a:ext>
            </a:extLst>
          </p:cNvPr>
          <p:cNvSpPr/>
          <p:nvPr/>
        </p:nvSpPr>
        <p:spPr>
          <a:xfrm>
            <a:off x="3600785" y="1409700"/>
            <a:ext cx="1387474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413EA0FE-12AA-A693-703A-82CA3AF0E505}"/>
              </a:ext>
            </a:extLst>
          </p:cNvPr>
          <p:cNvSpPr txBox="1"/>
          <p:nvPr/>
        </p:nvSpPr>
        <p:spPr>
          <a:xfrm>
            <a:off x="14554200" y="480936"/>
            <a:ext cx="3581400" cy="916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lt"/>
                <a:ea typeface="Gothic A1 Black Bold"/>
              </a:rPr>
              <a:t>구현 내용</a:t>
            </a:r>
            <a:endParaRPr lang="en-US" sz="5500" b="1" spc="-260" dirty="0">
              <a:solidFill>
                <a:srgbClr val="004CC7"/>
              </a:solidFill>
              <a:latin typeface="+mj-lt"/>
              <a:ea typeface="Gothic A1 Black Bold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7542AE2C-4A14-242C-7393-2B01B7A13A8A}"/>
              </a:ext>
            </a:extLst>
          </p:cNvPr>
          <p:cNvSpPr txBox="1"/>
          <p:nvPr/>
        </p:nvSpPr>
        <p:spPr>
          <a:xfrm>
            <a:off x="838200" y="3162300"/>
            <a:ext cx="6019800" cy="5217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홈페이지 출력 </a:t>
            </a: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index.html</a:t>
            </a: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계획 페이지  </a:t>
            </a: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guide.html / </a:t>
            </a:r>
            <a:r>
              <a:rPr lang="en-US" altLang="ko-KR" sz="2800" b="1" spc="-70" dirty="0" err="1">
                <a:solidFill>
                  <a:srgbClr val="004CC7"/>
                </a:solidFill>
                <a:latin typeface="+mj-lt"/>
              </a:rPr>
              <a:t>plan.mustache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관련 </a:t>
            </a: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CSS, JavaScript </a:t>
            </a: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파일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및 모든 소스코드 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아래 </a:t>
            </a:r>
            <a:r>
              <a:rPr lang="ko-KR" altLang="en-US" sz="2800" b="1" spc="-70" dirty="0" err="1">
                <a:solidFill>
                  <a:srgbClr val="004CC7"/>
                </a:solidFill>
                <a:latin typeface="+mj-lt"/>
              </a:rPr>
              <a:t>깃허브</a:t>
            </a: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 링크 통해 확인 가능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https://github.com/keartt/kokodoO.git</a:t>
            </a: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7F35FFC-9AB5-89CD-8FFC-B7582D3F6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374" y="3441699"/>
            <a:ext cx="230505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21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">
            <a:extLst>
              <a:ext uri="{FF2B5EF4-FFF2-40B4-BE49-F238E27FC236}">
                <a16:creationId xmlns:a16="http://schemas.microsoft.com/office/drawing/2014/main" id="{36DC9092-0A87-E628-8B21-76B9B3E32063}"/>
              </a:ext>
            </a:extLst>
          </p:cNvPr>
          <p:cNvSpPr txBox="1"/>
          <p:nvPr/>
        </p:nvSpPr>
        <p:spPr>
          <a:xfrm>
            <a:off x="660936" y="939427"/>
            <a:ext cx="9888306" cy="996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9500" b="1" spc="-260" dirty="0">
                <a:solidFill>
                  <a:srgbClr val="004CC7"/>
                </a:solidFill>
                <a:latin typeface="+mj-ea"/>
                <a:ea typeface="+mj-ea"/>
              </a:rPr>
              <a:t>구축</a:t>
            </a:r>
            <a:endParaRPr lang="en-US" sz="9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26" name="AutoShape 3">
            <a:extLst>
              <a:ext uri="{FF2B5EF4-FFF2-40B4-BE49-F238E27FC236}">
                <a16:creationId xmlns:a16="http://schemas.microsoft.com/office/drawing/2014/main" id="{7374D43E-88DF-E175-C1E6-3F8C65CC536D}"/>
              </a:ext>
            </a:extLst>
          </p:cNvPr>
          <p:cNvSpPr/>
          <p:nvPr/>
        </p:nvSpPr>
        <p:spPr>
          <a:xfrm>
            <a:off x="3600785" y="1409700"/>
            <a:ext cx="1387474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413EA0FE-12AA-A693-703A-82CA3AF0E505}"/>
              </a:ext>
            </a:extLst>
          </p:cNvPr>
          <p:cNvSpPr txBox="1"/>
          <p:nvPr/>
        </p:nvSpPr>
        <p:spPr>
          <a:xfrm>
            <a:off x="14554200" y="480936"/>
            <a:ext cx="35814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구현 내용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9D4D77D6-0E36-6401-995B-E38BDA50A344}"/>
              </a:ext>
            </a:extLst>
          </p:cNvPr>
          <p:cNvSpPr txBox="1"/>
          <p:nvPr/>
        </p:nvSpPr>
        <p:spPr>
          <a:xfrm>
            <a:off x="914400" y="2374717"/>
            <a:ext cx="602858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3600" b="1" spc="-60" dirty="0">
                <a:solidFill>
                  <a:srgbClr val="004FCF"/>
                </a:solidFill>
                <a:latin typeface="+mj-ea"/>
                <a:ea typeface="+mj-ea"/>
              </a:rPr>
              <a:t>서버 관리 및 배포</a:t>
            </a:r>
            <a:endParaRPr lang="en-US" sz="3600" b="1" spc="-60" dirty="0">
              <a:solidFill>
                <a:srgbClr val="004FCF"/>
              </a:solidFill>
              <a:latin typeface="+mj-ea"/>
              <a:ea typeface="+mj-ea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4837656-6B81-9ABA-1283-FC7262BE0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6" y="3924300"/>
            <a:ext cx="12161520" cy="556260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2161E72-4449-989B-810F-EE9C8762F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70" y="2500718"/>
            <a:ext cx="8661914" cy="5285564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CC5FA183-7FE8-B967-8CDA-87C0A1A3FB1D}"/>
              </a:ext>
            </a:extLst>
          </p:cNvPr>
          <p:cNvSpPr txBox="1"/>
          <p:nvPr/>
        </p:nvSpPr>
        <p:spPr>
          <a:xfrm>
            <a:off x="-609600" y="3352125"/>
            <a:ext cx="533400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>
                <a:solidFill>
                  <a:srgbClr val="004CC7"/>
                </a:solidFill>
                <a:latin typeface="+mj-ea"/>
                <a:ea typeface="+mj-ea"/>
              </a:rPr>
              <a:t>AWS – EC2 </a:t>
            </a:r>
            <a:r>
              <a:rPr lang="ko-KR" altLang="en-US" b="1" spc="-70" dirty="0">
                <a:solidFill>
                  <a:srgbClr val="004CC7"/>
                </a:solidFill>
                <a:latin typeface="+mj-ea"/>
                <a:ea typeface="+mj-ea"/>
              </a:rPr>
              <a:t>인스턴스 생성</a:t>
            </a:r>
            <a:endParaRPr lang="en-US" altLang="ko-KR" b="1" spc="-7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933DACA6-A00A-2599-A3D4-E088C9823293}"/>
              </a:ext>
            </a:extLst>
          </p:cNvPr>
          <p:cNvSpPr txBox="1"/>
          <p:nvPr/>
        </p:nvSpPr>
        <p:spPr>
          <a:xfrm>
            <a:off x="6942983" y="2007564"/>
            <a:ext cx="533400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FileZilla</a:t>
            </a:r>
          </a:p>
        </p:txBody>
      </p:sp>
    </p:spTree>
    <p:extLst>
      <p:ext uri="{BB962C8B-B14F-4D97-AF65-F5344CB8AC3E}">
        <p14:creationId xmlns:p14="http://schemas.microsoft.com/office/powerpoint/2010/main" val="1975192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1854" y="947486"/>
            <a:ext cx="9888306" cy="1013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en-US" sz="10000" b="1" spc="-260" dirty="0">
                <a:solidFill>
                  <a:srgbClr val="004CC7"/>
                </a:solidFill>
                <a:latin typeface="+mj-ea"/>
                <a:ea typeface="+mj-ea"/>
              </a:rPr>
              <a:t>INDEX</a:t>
            </a:r>
          </a:p>
        </p:txBody>
      </p:sp>
      <p:sp>
        <p:nvSpPr>
          <p:cNvPr id="3" name="AutoShape 3"/>
          <p:cNvSpPr/>
          <p:nvPr/>
        </p:nvSpPr>
        <p:spPr>
          <a:xfrm>
            <a:off x="4603974" y="1257300"/>
            <a:ext cx="12852172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4977765" y="3771900"/>
            <a:ext cx="4166235" cy="416623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CC7">
                <a:alpha val="6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b="1" dirty="0">
                <a:latin typeface="+mj-ea"/>
                <a:ea typeface="+mj-ea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33628" y="3771900"/>
            <a:ext cx="4166235" cy="416623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CC7">
                <a:alpha val="44706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b="1" dirty="0">
                <a:latin typeface="+mj-ea"/>
                <a:ea typeface="+mj-ea"/>
              </a:endParaRP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616157" y="5812345"/>
            <a:ext cx="2801176" cy="0"/>
          </a:xfrm>
          <a:prstGeom prst="line">
            <a:avLst/>
          </a:prstGeom>
          <a:ln w="38100" cap="flat">
            <a:solidFill>
              <a:srgbClr val="215CE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5645524" y="5753894"/>
            <a:ext cx="2801176" cy="0"/>
          </a:xfrm>
          <a:prstGeom prst="line">
            <a:avLst/>
          </a:prstGeom>
          <a:ln w="38100" cap="flat">
            <a:solidFill>
              <a:srgbClr val="215CE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9012998" y="3708877"/>
            <a:ext cx="4166235" cy="416623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CC7">
                <a:alpha val="80000"/>
              </a:srgbClr>
            </a:solidFill>
          </p:spPr>
          <p:txBody>
            <a:bodyPr/>
            <a:lstStyle/>
            <a:p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b="1" dirty="0">
                <a:latin typeface="+mj-ea"/>
                <a:ea typeface="+mj-ea"/>
              </a:endParaRPr>
            </a:p>
          </p:txBody>
        </p:sp>
      </p:grpSp>
      <p:sp>
        <p:nvSpPr>
          <p:cNvPr id="15" name="AutoShape 15"/>
          <p:cNvSpPr/>
          <p:nvPr/>
        </p:nvSpPr>
        <p:spPr>
          <a:xfrm>
            <a:off x="9596879" y="5753894"/>
            <a:ext cx="2801176" cy="0"/>
          </a:xfrm>
          <a:prstGeom prst="line">
            <a:avLst/>
          </a:prstGeom>
          <a:ln w="38100" cap="flat">
            <a:solidFill>
              <a:srgbClr val="5898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13066433" y="3708877"/>
            <a:ext cx="4166235" cy="416623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CC7">
                <a:alpha val="94902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b="1" dirty="0">
                <a:latin typeface="+mj-ea"/>
                <a:ea typeface="+mj-ea"/>
              </a:endParaRPr>
            </a:p>
          </p:txBody>
        </p:sp>
      </p:grpSp>
      <p:sp>
        <p:nvSpPr>
          <p:cNvPr id="19" name="AutoShape 19"/>
          <p:cNvSpPr/>
          <p:nvPr/>
        </p:nvSpPr>
        <p:spPr>
          <a:xfrm>
            <a:off x="13737620" y="5758026"/>
            <a:ext cx="2801176" cy="0"/>
          </a:xfrm>
          <a:prstGeom prst="line">
            <a:avLst/>
          </a:prstGeom>
          <a:ln w="38100" cap="flat">
            <a:solidFill>
              <a:srgbClr val="5898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418753" y="5071694"/>
            <a:ext cx="3182930" cy="486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5000" b="1" spc="-112" dirty="0">
                <a:solidFill>
                  <a:srgbClr val="FFFFFF"/>
                </a:solidFill>
                <a:latin typeface="+mj-ea"/>
                <a:ea typeface="+mj-ea"/>
              </a:rPr>
              <a:t>개요</a:t>
            </a:r>
            <a:endParaRPr lang="en-US" sz="5000" b="1" spc="-112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25280" y="6136256"/>
            <a:ext cx="3182930" cy="977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ko-KR" altLang="en-US" sz="3000" b="1" spc="-72" dirty="0">
                <a:solidFill>
                  <a:srgbClr val="FFFFFF"/>
                </a:solidFill>
                <a:latin typeface="+mj-ea"/>
                <a:ea typeface="+mj-ea"/>
              </a:rPr>
              <a:t>설계 개요</a:t>
            </a:r>
            <a:endParaRPr lang="en-US" altLang="ko-KR" sz="3000" b="1" spc="-72" dirty="0">
              <a:solidFill>
                <a:srgbClr val="FFFFFF"/>
              </a:solidFill>
              <a:latin typeface="+mj-ea"/>
              <a:ea typeface="+mj-ea"/>
            </a:endParaRPr>
          </a:p>
          <a:p>
            <a:pPr algn="ctr">
              <a:lnSpc>
                <a:spcPts val="2520"/>
              </a:lnSpc>
            </a:pPr>
            <a:endParaRPr lang="en-US" altLang="ko-KR" sz="3000" b="1" spc="-72" dirty="0">
              <a:solidFill>
                <a:srgbClr val="FFFFFF"/>
              </a:solidFill>
              <a:latin typeface="+mj-ea"/>
              <a:ea typeface="+mj-ea"/>
            </a:endParaRPr>
          </a:p>
          <a:p>
            <a:pPr algn="ctr">
              <a:lnSpc>
                <a:spcPts val="2520"/>
              </a:lnSpc>
            </a:pPr>
            <a:r>
              <a:rPr lang="ko-KR" altLang="en-US" sz="3000" b="1" spc="-72" dirty="0">
                <a:solidFill>
                  <a:srgbClr val="FFFFFF"/>
                </a:solidFill>
                <a:latin typeface="+mj-ea"/>
                <a:ea typeface="+mj-ea"/>
              </a:rPr>
              <a:t>작품 개요</a:t>
            </a:r>
            <a:endParaRPr lang="en-US" sz="3000" b="1" spc="-72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410200" y="5025789"/>
            <a:ext cx="3182930" cy="486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5000" b="1" spc="-112" dirty="0">
                <a:solidFill>
                  <a:srgbClr val="FFFFFF"/>
                </a:solidFill>
                <a:latin typeface="+mj-ea"/>
                <a:ea typeface="+mj-ea"/>
              </a:rPr>
              <a:t>구축</a:t>
            </a:r>
            <a:endParaRPr lang="en-US" sz="5000" b="1" spc="-112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437469" y="6077805"/>
            <a:ext cx="3182930" cy="977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ko-KR" altLang="en-US" sz="3000" b="1" spc="-72" dirty="0">
                <a:solidFill>
                  <a:srgbClr val="FFFFFF"/>
                </a:solidFill>
                <a:latin typeface="+mj-ea"/>
                <a:ea typeface="+mj-ea"/>
              </a:rPr>
              <a:t>구현 방법</a:t>
            </a:r>
            <a:endParaRPr lang="en-US" altLang="ko-KR" sz="3000" b="1" spc="-72" dirty="0">
              <a:solidFill>
                <a:srgbClr val="FFFFFF"/>
              </a:solidFill>
              <a:latin typeface="+mj-ea"/>
              <a:ea typeface="+mj-ea"/>
            </a:endParaRPr>
          </a:p>
          <a:p>
            <a:pPr algn="ctr">
              <a:lnSpc>
                <a:spcPts val="2520"/>
              </a:lnSpc>
            </a:pPr>
            <a:endParaRPr lang="en-US" altLang="ko-KR" sz="3000" b="1" spc="-72" dirty="0">
              <a:solidFill>
                <a:srgbClr val="FFFFFF"/>
              </a:solidFill>
              <a:latin typeface="+mj-ea"/>
              <a:ea typeface="+mj-ea"/>
            </a:endParaRPr>
          </a:p>
          <a:p>
            <a:pPr algn="ctr">
              <a:lnSpc>
                <a:spcPts val="2520"/>
              </a:lnSpc>
            </a:pPr>
            <a:r>
              <a:rPr lang="ko-KR" altLang="en-US" sz="3000" b="1" spc="-72" dirty="0">
                <a:solidFill>
                  <a:srgbClr val="FFFFFF"/>
                </a:solidFill>
                <a:latin typeface="+mj-ea"/>
                <a:ea typeface="+mj-ea"/>
              </a:rPr>
              <a:t>구현 내용</a:t>
            </a:r>
            <a:endParaRPr lang="en-US" sz="3000" b="1" spc="-72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448800" y="5071694"/>
            <a:ext cx="3182930" cy="486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5000" b="1" spc="-112" dirty="0">
                <a:solidFill>
                  <a:srgbClr val="FFFFFF"/>
                </a:solidFill>
                <a:latin typeface="+mj-ea"/>
                <a:ea typeface="+mj-ea"/>
              </a:rPr>
              <a:t>결론</a:t>
            </a:r>
            <a:endParaRPr lang="en-US" sz="5000" b="1" spc="-112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448800" y="6076558"/>
            <a:ext cx="3182930" cy="979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ko-KR" altLang="en-US" sz="3000" b="1" spc="-72" dirty="0">
                <a:solidFill>
                  <a:srgbClr val="FFFFFF"/>
                </a:solidFill>
                <a:latin typeface="+mj-ea"/>
                <a:ea typeface="+mj-ea"/>
              </a:rPr>
              <a:t>개선사항</a:t>
            </a:r>
            <a:endParaRPr lang="en-US" altLang="ko-KR" sz="3000" b="1" spc="-72" dirty="0">
              <a:solidFill>
                <a:srgbClr val="FFFFFF"/>
              </a:solidFill>
              <a:latin typeface="+mj-ea"/>
              <a:ea typeface="+mj-ea"/>
            </a:endParaRPr>
          </a:p>
          <a:p>
            <a:pPr algn="ctr">
              <a:lnSpc>
                <a:spcPts val="2520"/>
              </a:lnSpc>
            </a:pPr>
            <a:endParaRPr lang="en-US" altLang="ko-KR" sz="3000" b="1" spc="-72" dirty="0">
              <a:solidFill>
                <a:srgbClr val="FFFFFF"/>
              </a:solidFill>
              <a:latin typeface="+mj-ea"/>
              <a:ea typeface="+mj-ea"/>
            </a:endParaRPr>
          </a:p>
          <a:p>
            <a:pPr algn="ctr">
              <a:lnSpc>
                <a:spcPts val="2520"/>
              </a:lnSpc>
            </a:pPr>
            <a:r>
              <a:rPr lang="ko-KR" altLang="en-US" sz="3000" b="1" spc="-72" dirty="0" err="1">
                <a:solidFill>
                  <a:srgbClr val="FFFFFF"/>
                </a:solidFill>
                <a:latin typeface="+mj-ea"/>
                <a:ea typeface="+mj-ea"/>
              </a:rPr>
              <a:t>작품시현</a:t>
            </a:r>
            <a:endParaRPr lang="en-US" altLang="ko-KR" sz="3000" b="1" spc="-72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581070" y="5075826"/>
            <a:ext cx="3182930" cy="486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5000" b="1" spc="-112" dirty="0">
                <a:solidFill>
                  <a:srgbClr val="FFFFFF"/>
                </a:solidFill>
                <a:latin typeface="+mj-ea"/>
                <a:ea typeface="+mj-ea"/>
              </a:rPr>
              <a:t>질의 응답</a:t>
            </a:r>
            <a:endParaRPr lang="en-US" sz="5000" b="1" spc="-112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581070" y="6438900"/>
            <a:ext cx="3182930" cy="371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4500" b="1" spc="-72" dirty="0">
                <a:solidFill>
                  <a:srgbClr val="FFFFFF"/>
                </a:solidFill>
                <a:latin typeface="+mj-ea"/>
                <a:ea typeface="+mj-ea"/>
              </a:rPr>
              <a:t>Q &amp; 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1960AD-1440-8955-ED1F-D7FB45EC9363}"/>
              </a:ext>
            </a:extLst>
          </p:cNvPr>
          <p:cNvSpPr txBox="1"/>
          <p:nvPr/>
        </p:nvSpPr>
        <p:spPr>
          <a:xfrm>
            <a:off x="660936" y="939427"/>
            <a:ext cx="9888306" cy="996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9500" b="1" spc="-260" dirty="0">
                <a:solidFill>
                  <a:srgbClr val="004CC7"/>
                </a:solidFill>
                <a:latin typeface="+mj-ea"/>
                <a:ea typeface="+mj-ea"/>
              </a:rPr>
              <a:t>결론</a:t>
            </a:r>
            <a:endParaRPr lang="en-US" sz="9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5A646C38-6F43-51D4-C9E0-D5C660466362}"/>
              </a:ext>
            </a:extLst>
          </p:cNvPr>
          <p:cNvSpPr/>
          <p:nvPr/>
        </p:nvSpPr>
        <p:spPr>
          <a:xfrm>
            <a:off x="3600785" y="1409700"/>
            <a:ext cx="1387474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17C274F0-8E96-0CAF-98D4-D986D3AAC418}"/>
              </a:ext>
            </a:extLst>
          </p:cNvPr>
          <p:cNvSpPr txBox="1"/>
          <p:nvPr/>
        </p:nvSpPr>
        <p:spPr>
          <a:xfrm>
            <a:off x="10058400" y="432322"/>
            <a:ext cx="7581364" cy="842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4200" b="1" spc="-260" dirty="0">
                <a:solidFill>
                  <a:srgbClr val="004CC7"/>
                </a:solidFill>
                <a:latin typeface="+mj-ea"/>
                <a:ea typeface="+mj-ea"/>
              </a:rPr>
              <a:t>개발 목표와 최종 결과 부합 여부</a:t>
            </a:r>
            <a:endParaRPr lang="en-US" sz="42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8E678510-2DE7-A9A7-7095-DF94EC279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433912"/>
              </p:ext>
            </p:extLst>
          </p:nvPr>
        </p:nvGraphicFramePr>
        <p:xfrm>
          <a:off x="1043944" y="3619503"/>
          <a:ext cx="16431586" cy="5728058"/>
        </p:xfrm>
        <a:graphic>
          <a:graphicData uri="http://schemas.openxmlformats.org/drawingml/2006/table">
            <a:tbl>
              <a:tblPr/>
              <a:tblGrid>
                <a:gridCol w="2155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0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55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3752">
                <a:tc>
                  <a:txBody>
                    <a:bodyPr/>
                    <a:lstStyle/>
                    <a:p>
                      <a:endParaRPr lang="ko-KR" dirty="0"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2400" b="1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rPr>
                        <a:t>구현 </a:t>
                      </a:r>
                      <a:r>
                        <a:rPr lang="en-US" altLang="ko-KR" sz="2400" b="1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2400" b="1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rPr>
                        <a:t>목표 부합 여부</a:t>
                      </a:r>
                      <a:endParaRPr lang="en-US" sz="1100" b="1" dirty="0">
                        <a:latin typeface="+mj-ea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2400" b="1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rPr>
                        <a:t>부족한 점과 사유</a:t>
                      </a:r>
                      <a:endParaRPr lang="en-US" sz="2400" b="1" dirty="0">
                        <a:solidFill>
                          <a:srgbClr val="FFFF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7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여행 계획 </a:t>
                      </a:r>
                      <a:endParaRPr lang="en-US" altLang="ko-KR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공유 커뮤니티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기능 구현 성공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게시판을 통한 작성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삭제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조회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수정 기능 제공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dirty="0">
                        <a:latin typeface="+mj-ea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단순 텍스트 게시글 작성만 가능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사진 및 미디어 파일 첨부할 수 있는 코드 구현 추가 요망</a:t>
                      </a:r>
                      <a:endParaRPr lang="ko-KR" dirty="0">
                        <a:latin typeface="+mj-ea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743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  <a:defRPr/>
                      </a:pPr>
                      <a:r>
                        <a:rPr lang="ko-KR" altLang="en-US" sz="2200" b="1" spc="-52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여행 정보 제공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기능 구현 성공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+mj-ea"/>
                          <a:ea typeface="+mj-ea"/>
                        </a:rPr>
                        <a:t>( 5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개의 음식과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9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개의 장소 선택지로 제공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dirty="0">
                        <a:latin typeface="+mj-ea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3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자료 부족으로 제공하는 정보의 양이 적음</a:t>
                      </a:r>
                      <a:endParaRPr lang="ko-KR" dirty="0">
                        <a:latin typeface="+mj-ea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3409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  <a:defRPr/>
                      </a:pPr>
                      <a:r>
                        <a:rPr lang="ko-KR" altLang="en-US" sz="2200" b="1" spc="-52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최적 동선 제공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기능 구현 성공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사용자 선택 바탕으로 가장 빠른 동선 계산해 제공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dirty="0">
                        <a:latin typeface="+mj-ea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알고리즘 최적화 및 코드 구현 능력 부족으로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당일치기 여행 계획만 제공하고 있으며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지도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API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를 사용하지 못함</a:t>
                      </a:r>
                      <a:endParaRPr lang="ko-KR" dirty="0">
                        <a:latin typeface="+mj-ea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3577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  <a:defRPr/>
                      </a:pPr>
                      <a:r>
                        <a:rPr lang="ko-KR" altLang="en-US" sz="2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계획 공유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기능 구현 성공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최종 동선 계획 커뮤니티 공유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or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사진 저장 가능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dirty="0">
                        <a:latin typeface="+mj-ea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커뮤니티로 공유 시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커뮤니티 페이지로 이동 기능만 구현함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계획 내용 그대로 공유할 수 있는 코드 구현 추가 요망</a:t>
                      </a:r>
                      <a:endParaRPr lang="ko-KR" dirty="0">
                        <a:latin typeface="+mj-ea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34F7AD57-3227-234D-DE43-A647441BF564}"/>
              </a:ext>
            </a:extLst>
          </p:cNvPr>
          <p:cNvSpPr txBox="1"/>
          <p:nvPr/>
        </p:nvSpPr>
        <p:spPr>
          <a:xfrm>
            <a:off x="12805966" y="2506442"/>
            <a:ext cx="8876177" cy="408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ko-KR" altLang="en-US" sz="2400" b="1" spc="-96" dirty="0">
                <a:solidFill>
                  <a:srgbClr val="494949"/>
                </a:solidFill>
                <a:latin typeface="+mj-ea"/>
                <a:ea typeface="+mj-ea"/>
              </a:rPr>
              <a:t>기능 구현 여부 및 미 구현 시 사유</a:t>
            </a:r>
            <a:endParaRPr lang="en-US" sz="2400" b="1" spc="-96" dirty="0">
              <a:solidFill>
                <a:srgbClr val="494949"/>
              </a:solidFill>
              <a:latin typeface="+mj-ea"/>
              <a:ea typeface="+mj-ea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2B65FD5E-BB58-5F1B-4A8A-E392A98FD4BD}"/>
              </a:ext>
            </a:extLst>
          </p:cNvPr>
          <p:cNvSpPr txBox="1"/>
          <p:nvPr/>
        </p:nvSpPr>
        <p:spPr>
          <a:xfrm>
            <a:off x="914400" y="2374717"/>
            <a:ext cx="70866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3600" b="1" spc="-60" dirty="0">
                <a:solidFill>
                  <a:srgbClr val="004FCF"/>
                </a:solidFill>
                <a:latin typeface="+mj-ea"/>
                <a:ea typeface="+mj-ea"/>
              </a:rPr>
              <a:t>기능 구현 확인 </a:t>
            </a:r>
            <a:r>
              <a:rPr lang="en-US" altLang="ko-KR" sz="3600" b="1" spc="-60" dirty="0">
                <a:solidFill>
                  <a:srgbClr val="004FCF"/>
                </a:solidFill>
                <a:latin typeface="+mj-ea"/>
                <a:ea typeface="+mj-ea"/>
              </a:rPr>
              <a:t>/ </a:t>
            </a:r>
            <a:r>
              <a:rPr lang="ko-KR" altLang="en-US" sz="3600" b="1" spc="-60" dirty="0" err="1">
                <a:solidFill>
                  <a:srgbClr val="004FCF"/>
                </a:solidFill>
                <a:latin typeface="+mj-ea"/>
                <a:ea typeface="+mj-ea"/>
              </a:rPr>
              <a:t>미구현</a:t>
            </a:r>
            <a:r>
              <a:rPr lang="ko-KR" altLang="en-US" sz="3600" b="1" spc="-60" dirty="0">
                <a:solidFill>
                  <a:srgbClr val="004FCF"/>
                </a:solidFill>
                <a:latin typeface="+mj-ea"/>
                <a:ea typeface="+mj-ea"/>
              </a:rPr>
              <a:t> 사유</a:t>
            </a:r>
            <a:endParaRPr lang="en-US" sz="3600" b="1" spc="-60" dirty="0">
              <a:solidFill>
                <a:srgbClr val="004FC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4518089"/>
            <a:ext cx="3276167" cy="327616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E4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b="1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71017" y="4518089"/>
            <a:ext cx="3276167" cy="327616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b="1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53351" y="4518089"/>
            <a:ext cx="3276167" cy="327616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b="1">
                <a:latin typeface="+mj-ea"/>
                <a:ea typeface="+mj-ea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835689" y="4518089"/>
            <a:ext cx="3276167" cy="327616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4AEE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b="1"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52844" y="5099965"/>
            <a:ext cx="799280" cy="57693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391875" y="4914900"/>
            <a:ext cx="634452" cy="83281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731803" y="5067300"/>
            <a:ext cx="719259" cy="70487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142593" y="5143500"/>
            <a:ext cx="676975" cy="714657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143837" y="6240611"/>
            <a:ext cx="2817294" cy="61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로그인 기능 구현</a:t>
            </a:r>
            <a:endParaRPr lang="en-US" altLang="ko-KR" sz="2000" b="1" spc="-80" dirty="0">
              <a:solidFill>
                <a:srgbClr val="0B3B7B"/>
              </a:solidFill>
              <a:latin typeface="+mj-ea"/>
              <a:ea typeface="+mj-ea"/>
            </a:endParaRPr>
          </a:p>
          <a:p>
            <a:pPr algn="ctr">
              <a:lnSpc>
                <a:spcPts val="2500"/>
              </a:lnSpc>
            </a:pP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카카오 </a:t>
            </a:r>
            <a:r>
              <a:rPr lang="en-US" altLang="ko-KR" sz="2000" b="1" spc="-80" dirty="0">
                <a:solidFill>
                  <a:srgbClr val="0B3B7B"/>
                </a:solidFill>
                <a:latin typeface="+mj-ea"/>
                <a:ea typeface="+mj-ea"/>
              </a:rPr>
              <a:t>or </a:t>
            </a: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구글 </a:t>
            </a:r>
            <a:r>
              <a:rPr lang="en-US" altLang="ko-KR" sz="2000" b="1" spc="-80" dirty="0">
                <a:solidFill>
                  <a:srgbClr val="0B3B7B"/>
                </a:solidFill>
                <a:latin typeface="+mj-ea"/>
                <a:ea typeface="+mj-ea"/>
              </a:rPr>
              <a:t>API</a:t>
            </a:r>
            <a:endParaRPr lang="en-US" sz="2000" b="1" spc="-80" dirty="0">
              <a:solidFill>
                <a:srgbClr val="0B3B7B"/>
              </a:solidFill>
              <a:latin typeface="+mj-ea"/>
              <a:ea typeface="+mj-ea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286274" y="6134100"/>
            <a:ext cx="2817294" cy="939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관리자 페이지</a:t>
            </a:r>
            <a:endParaRPr lang="en-US" altLang="ko-KR" sz="2000" b="1" spc="-80" dirty="0">
              <a:solidFill>
                <a:srgbClr val="0B3B7B"/>
              </a:solidFill>
              <a:latin typeface="+mj-ea"/>
              <a:ea typeface="+mj-ea"/>
            </a:endParaRPr>
          </a:p>
          <a:p>
            <a:pPr algn="ctr">
              <a:lnSpc>
                <a:spcPts val="2500"/>
              </a:lnSpc>
            </a:pP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생성을 통한 </a:t>
            </a:r>
            <a:endParaRPr lang="en-US" altLang="ko-KR" sz="2000" b="1" spc="-80" dirty="0">
              <a:solidFill>
                <a:srgbClr val="0B3B7B"/>
              </a:solidFill>
              <a:latin typeface="+mj-ea"/>
              <a:ea typeface="+mj-ea"/>
            </a:endParaRPr>
          </a:p>
          <a:p>
            <a:pPr algn="ctr">
              <a:lnSpc>
                <a:spcPts val="2500"/>
              </a:lnSpc>
            </a:pP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홈페이지 관리</a:t>
            </a:r>
            <a:endParaRPr lang="en-US" sz="2000" b="1" spc="-80" dirty="0">
              <a:solidFill>
                <a:srgbClr val="0B3B7B"/>
              </a:solidFill>
              <a:latin typeface="+mj-ea"/>
              <a:ea typeface="+mj-ea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700169" y="6134100"/>
            <a:ext cx="2817294" cy="940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최종 계획 공유 시</a:t>
            </a:r>
            <a:endParaRPr lang="en-US" altLang="ko-KR" sz="2000" b="1" spc="-80" dirty="0">
              <a:solidFill>
                <a:srgbClr val="0B3B7B"/>
              </a:solidFill>
              <a:latin typeface="+mj-ea"/>
              <a:ea typeface="+mj-ea"/>
            </a:endParaRPr>
          </a:p>
          <a:p>
            <a:pPr algn="ctr">
              <a:lnSpc>
                <a:spcPts val="2500"/>
              </a:lnSpc>
            </a:pP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사진이 아닌</a:t>
            </a:r>
            <a:endParaRPr lang="en-US" altLang="ko-KR" sz="2000" b="1" spc="-80" dirty="0">
              <a:solidFill>
                <a:srgbClr val="0B3B7B"/>
              </a:solidFill>
              <a:latin typeface="+mj-ea"/>
              <a:ea typeface="+mj-ea"/>
            </a:endParaRPr>
          </a:p>
          <a:p>
            <a:pPr algn="ctr">
              <a:lnSpc>
                <a:spcPts val="2500"/>
              </a:lnSpc>
            </a:pP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소셜 공유 기능 추가</a:t>
            </a:r>
            <a:endParaRPr lang="en-US" sz="2000" b="1" spc="-80" dirty="0">
              <a:solidFill>
                <a:srgbClr val="0B3B7B"/>
              </a:solidFill>
              <a:latin typeface="+mj-ea"/>
              <a:ea typeface="+mj-ea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076026" y="6134100"/>
            <a:ext cx="281729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최종 계획 화면에서</a:t>
            </a:r>
            <a:endParaRPr lang="en-US" altLang="ko-KR" sz="2000" b="1" spc="-80" dirty="0">
              <a:solidFill>
                <a:srgbClr val="0B3B7B"/>
              </a:solidFill>
              <a:latin typeface="+mj-ea"/>
              <a:ea typeface="+mj-ea"/>
            </a:endParaRPr>
          </a:p>
          <a:p>
            <a:pPr algn="ctr">
              <a:lnSpc>
                <a:spcPts val="2500"/>
              </a:lnSpc>
            </a:pP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지도를 띄워</a:t>
            </a:r>
            <a:endParaRPr lang="en-US" altLang="ko-KR" sz="2000" b="1" spc="-80" dirty="0">
              <a:solidFill>
                <a:srgbClr val="0B3B7B"/>
              </a:solidFill>
              <a:latin typeface="+mj-ea"/>
              <a:ea typeface="+mj-ea"/>
            </a:endParaRPr>
          </a:p>
          <a:p>
            <a:pPr algn="ctr">
              <a:lnSpc>
                <a:spcPts val="2500"/>
              </a:lnSpc>
            </a:pP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직관적인 동선 제공</a:t>
            </a:r>
            <a:endParaRPr lang="en-US" sz="2000" b="1" spc="-80" dirty="0">
              <a:solidFill>
                <a:srgbClr val="0B3B7B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4551AA-96FB-F400-BC95-C9B2579AC3E2}"/>
              </a:ext>
            </a:extLst>
          </p:cNvPr>
          <p:cNvSpPr txBox="1"/>
          <p:nvPr/>
        </p:nvSpPr>
        <p:spPr>
          <a:xfrm>
            <a:off x="660936" y="939427"/>
            <a:ext cx="9888306" cy="996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9500" b="1" spc="-260" dirty="0">
                <a:solidFill>
                  <a:srgbClr val="004CC7"/>
                </a:solidFill>
                <a:latin typeface="+mj-ea"/>
                <a:ea typeface="+mj-ea"/>
              </a:rPr>
              <a:t>결론</a:t>
            </a:r>
            <a:endParaRPr lang="en-US" sz="9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15" name="AutoShape 3">
            <a:extLst>
              <a:ext uri="{FF2B5EF4-FFF2-40B4-BE49-F238E27FC236}">
                <a16:creationId xmlns:a16="http://schemas.microsoft.com/office/drawing/2014/main" id="{0093EE91-D4BE-147B-0D97-F2D587D510C9}"/>
              </a:ext>
            </a:extLst>
          </p:cNvPr>
          <p:cNvSpPr/>
          <p:nvPr/>
        </p:nvSpPr>
        <p:spPr>
          <a:xfrm>
            <a:off x="3600785" y="1409700"/>
            <a:ext cx="1387474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024F35D3-8B66-20AB-E36B-1702F0B6F710}"/>
              </a:ext>
            </a:extLst>
          </p:cNvPr>
          <p:cNvSpPr txBox="1"/>
          <p:nvPr/>
        </p:nvSpPr>
        <p:spPr>
          <a:xfrm>
            <a:off x="11091432" y="408328"/>
            <a:ext cx="7581364" cy="842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4200" b="1" spc="-260" dirty="0">
                <a:solidFill>
                  <a:srgbClr val="004CC7"/>
                </a:solidFill>
                <a:latin typeface="+mj-ea"/>
                <a:ea typeface="+mj-ea"/>
              </a:rPr>
              <a:t>향후 개선 및 추가 기능 방향</a:t>
            </a:r>
            <a:endParaRPr lang="en-US" sz="42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92AD5738-E627-9FED-8640-7B336B2B5B65}"/>
              </a:ext>
            </a:extLst>
          </p:cNvPr>
          <p:cNvSpPr txBox="1"/>
          <p:nvPr/>
        </p:nvSpPr>
        <p:spPr>
          <a:xfrm>
            <a:off x="1371600" y="2801160"/>
            <a:ext cx="602858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4000" b="1" spc="-60" dirty="0">
                <a:solidFill>
                  <a:srgbClr val="000D64"/>
                </a:solidFill>
                <a:latin typeface="+mj-ea"/>
                <a:ea typeface="+mj-ea"/>
              </a:rPr>
              <a:t>개선 사항</a:t>
            </a:r>
            <a:endParaRPr lang="en-US" sz="4000" b="1" spc="-60" dirty="0">
              <a:solidFill>
                <a:srgbClr val="000D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40492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01000" y="1478963"/>
            <a:ext cx="8500904" cy="8559716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270966D-C583-FDBC-3A7B-FC29F1976805}"/>
              </a:ext>
            </a:extLst>
          </p:cNvPr>
          <p:cNvSpPr txBox="1"/>
          <p:nvPr/>
        </p:nvSpPr>
        <p:spPr>
          <a:xfrm>
            <a:off x="660936" y="939427"/>
            <a:ext cx="9888306" cy="996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9500" b="1" spc="-260" dirty="0">
                <a:solidFill>
                  <a:srgbClr val="004CC7"/>
                </a:solidFill>
                <a:latin typeface="+mj-ea"/>
                <a:ea typeface="+mj-ea"/>
              </a:rPr>
              <a:t>결론</a:t>
            </a:r>
            <a:endParaRPr lang="en-US" sz="9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15" name="AutoShape 3">
            <a:extLst>
              <a:ext uri="{FF2B5EF4-FFF2-40B4-BE49-F238E27FC236}">
                <a16:creationId xmlns:a16="http://schemas.microsoft.com/office/drawing/2014/main" id="{F3167B7B-965C-FF82-9A09-35B5B8A776E9}"/>
              </a:ext>
            </a:extLst>
          </p:cNvPr>
          <p:cNvSpPr/>
          <p:nvPr/>
        </p:nvSpPr>
        <p:spPr>
          <a:xfrm>
            <a:off x="3600785" y="1409700"/>
            <a:ext cx="1387474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EC85FD9A-76A7-CB5D-7586-ADEC9D27960D}"/>
              </a:ext>
            </a:extLst>
          </p:cNvPr>
          <p:cNvSpPr txBox="1"/>
          <p:nvPr/>
        </p:nvSpPr>
        <p:spPr>
          <a:xfrm>
            <a:off x="15011400" y="438815"/>
            <a:ext cx="7162800" cy="858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4200" b="1" spc="-260" dirty="0">
                <a:solidFill>
                  <a:srgbClr val="004CC7"/>
                </a:solidFill>
                <a:latin typeface="+mj-ea"/>
                <a:ea typeface="+mj-ea"/>
              </a:rPr>
              <a:t>작품 시현</a:t>
            </a:r>
            <a:endParaRPr lang="en-US" sz="42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6408DA8-9ADC-55C4-FF8E-0AB5BE8267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58" y="3486109"/>
            <a:ext cx="6349173" cy="3196233"/>
          </a:xfrm>
          <a:prstGeom prst="rect">
            <a:avLst/>
          </a:prstGeom>
        </p:spPr>
      </p:pic>
      <p:pic>
        <p:nvPicPr>
          <p:cNvPr id="21" name="그림 20">
            <a:hlinkClick r:id="rId4"/>
            <a:extLst>
              <a:ext uri="{FF2B5EF4-FFF2-40B4-BE49-F238E27FC236}">
                <a16:creationId xmlns:a16="http://schemas.microsoft.com/office/drawing/2014/main" id="{6CA50373-5A11-3410-257F-C8431DF539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5327">
            <a:off x="2668749" y="5069048"/>
            <a:ext cx="2348431" cy="2348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BDA908-A80F-76C0-CD09-D4B97B575EA8}"/>
              </a:ext>
            </a:extLst>
          </p:cNvPr>
          <p:cNvSpPr txBox="1"/>
          <p:nvPr/>
        </p:nvSpPr>
        <p:spPr>
          <a:xfrm>
            <a:off x="1295400" y="3162943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+mj-ea"/>
                <a:ea typeface="+mj-ea"/>
                <a:hlinkClick r:id="rId6"/>
              </a:rPr>
              <a:t>http://kokodoo.site:8080/</a:t>
            </a:r>
            <a:endParaRPr lang="ko-KR" altLang="en-US" sz="3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33044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8195" y="-105834"/>
            <a:ext cx="18464389" cy="6239934"/>
            <a:chOff x="0" y="0"/>
            <a:chExt cx="24619186" cy="644065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0000"/>
            </a:blip>
            <a:srcRect l="2870" t="29572" r="3585" b="33696"/>
            <a:stretch>
              <a:fillRect/>
            </a:stretch>
          </p:blipFill>
          <p:spPr>
            <a:xfrm>
              <a:off x="0" y="0"/>
              <a:ext cx="24619186" cy="6440653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838200" y="7886700"/>
            <a:ext cx="9888306" cy="118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99"/>
              </a:lnSpc>
            </a:pPr>
            <a:r>
              <a:rPr lang="en-US" sz="12000" dirty="0">
                <a:solidFill>
                  <a:srgbClr val="6CE5E8"/>
                </a:solidFill>
                <a:latin typeface="Now Bold Bold"/>
              </a:rPr>
              <a:t>Q &amp; A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8195" y="-105834"/>
            <a:ext cx="18464389" cy="6239934"/>
            <a:chOff x="0" y="0"/>
            <a:chExt cx="24619186" cy="644065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0000"/>
            </a:blip>
            <a:srcRect l="2870" t="29572" r="3585" b="33696"/>
            <a:stretch>
              <a:fillRect/>
            </a:stretch>
          </p:blipFill>
          <p:spPr>
            <a:xfrm>
              <a:off x="0" y="0"/>
              <a:ext cx="24619186" cy="6440653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762000" y="8115300"/>
            <a:ext cx="9888306" cy="118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99"/>
              </a:lnSpc>
            </a:pPr>
            <a:r>
              <a:rPr lang="en-US" sz="12000" dirty="0">
                <a:solidFill>
                  <a:srgbClr val="6CE5E8"/>
                </a:solidFill>
                <a:latin typeface="Now Bold Bold"/>
              </a:rPr>
              <a:t>THANK</a:t>
            </a:r>
            <a:r>
              <a:rPr lang="en-US" sz="7499" dirty="0">
                <a:solidFill>
                  <a:srgbClr val="6CE5E8"/>
                </a:solidFill>
                <a:latin typeface="Now Bold Bold"/>
              </a:rPr>
              <a:t>  </a:t>
            </a:r>
            <a:r>
              <a:rPr lang="en-US" sz="12000" dirty="0">
                <a:solidFill>
                  <a:srgbClr val="6CE5E8"/>
                </a:solidFill>
                <a:latin typeface="Now Bold Bold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018542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90600" y="2324100"/>
            <a:ext cx="602858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4000" b="1" spc="-60" dirty="0">
                <a:solidFill>
                  <a:srgbClr val="000D64"/>
                </a:solidFill>
                <a:latin typeface="+mj-ea"/>
                <a:ea typeface="+mj-ea"/>
              </a:rPr>
              <a:t>사회적 기술적 배경</a:t>
            </a:r>
            <a:endParaRPr lang="en-US" sz="4000" b="1" spc="-60" dirty="0">
              <a:solidFill>
                <a:srgbClr val="000D64"/>
              </a:solidFill>
              <a:latin typeface="+mj-ea"/>
              <a:ea typeface="+mj-ea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D3F28D7-2DE4-9177-1F35-24FDF784E6E7}"/>
              </a:ext>
            </a:extLst>
          </p:cNvPr>
          <p:cNvSpPr txBox="1"/>
          <p:nvPr/>
        </p:nvSpPr>
        <p:spPr>
          <a:xfrm>
            <a:off x="660936" y="939427"/>
            <a:ext cx="9888306" cy="1031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9500" b="1" spc="-260" dirty="0">
                <a:solidFill>
                  <a:srgbClr val="004CC7"/>
                </a:solidFill>
                <a:latin typeface="+mj-ea"/>
                <a:ea typeface="+mj-ea"/>
              </a:rPr>
              <a:t>개요</a:t>
            </a:r>
            <a:endParaRPr lang="en-US" sz="9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70D6CE8-CC08-D815-059B-6F69A9EE6FBC}"/>
              </a:ext>
            </a:extLst>
          </p:cNvPr>
          <p:cNvSpPr/>
          <p:nvPr/>
        </p:nvSpPr>
        <p:spPr>
          <a:xfrm>
            <a:off x="3600785" y="1409700"/>
            <a:ext cx="1387474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E72595E8-2223-9D09-B5D0-D11CD1C70401}"/>
              </a:ext>
            </a:extLst>
          </p:cNvPr>
          <p:cNvSpPr txBox="1"/>
          <p:nvPr/>
        </p:nvSpPr>
        <p:spPr>
          <a:xfrm>
            <a:off x="14554200" y="480936"/>
            <a:ext cx="35814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설계 개요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9D8C4139-3317-4558-11AB-DC0835AD2C5D}"/>
              </a:ext>
            </a:extLst>
          </p:cNvPr>
          <p:cNvSpPr/>
          <p:nvPr/>
        </p:nvSpPr>
        <p:spPr>
          <a:xfrm>
            <a:off x="2004331" y="7876370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B23BC6F5-72D5-DBDB-C342-0A200FED7A57}"/>
              </a:ext>
            </a:extLst>
          </p:cNvPr>
          <p:cNvSpPr/>
          <p:nvPr/>
        </p:nvSpPr>
        <p:spPr>
          <a:xfrm>
            <a:off x="7653142" y="7876370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61FEF995-9670-63FE-3254-883A199FEF14}"/>
              </a:ext>
            </a:extLst>
          </p:cNvPr>
          <p:cNvSpPr/>
          <p:nvPr/>
        </p:nvSpPr>
        <p:spPr>
          <a:xfrm>
            <a:off x="13221929" y="7876370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D77BC3-7F04-EBF4-4123-B58BA5E05F33}"/>
              </a:ext>
            </a:extLst>
          </p:cNvPr>
          <p:cNvSpPr txBox="1"/>
          <p:nvPr/>
        </p:nvSpPr>
        <p:spPr>
          <a:xfrm>
            <a:off x="1395307" y="8354445"/>
            <a:ext cx="4393625" cy="62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ko-KR" altLang="en-US" sz="1800" spc="-72" dirty="0">
                <a:solidFill>
                  <a:srgbClr val="000D64"/>
                </a:solidFill>
                <a:latin typeface="+mj-ea"/>
                <a:ea typeface="+mj-ea"/>
              </a:rPr>
              <a:t>자유롭게 개인 여행이 가능해 질 전망</a:t>
            </a:r>
            <a:endParaRPr lang="en-US" altLang="ko-KR" sz="1800" spc="-72" dirty="0">
              <a:solidFill>
                <a:srgbClr val="000D64"/>
              </a:solidFill>
              <a:latin typeface="+mj-ea"/>
              <a:ea typeface="+mj-ea"/>
            </a:endParaRPr>
          </a:p>
          <a:p>
            <a:pPr algn="ctr">
              <a:lnSpc>
                <a:spcPts val="2520"/>
              </a:lnSpc>
            </a:pPr>
            <a:r>
              <a:rPr lang="ko-KR" altLang="en-US" spc="-72" dirty="0">
                <a:solidFill>
                  <a:srgbClr val="000D64"/>
                </a:solidFill>
                <a:latin typeface="+mj-ea"/>
                <a:ea typeface="+mj-ea"/>
              </a:rPr>
              <a:t>출처 </a:t>
            </a:r>
            <a:r>
              <a:rPr lang="en-US" altLang="ko-KR" spc="-72" dirty="0">
                <a:solidFill>
                  <a:srgbClr val="000D64"/>
                </a:solidFill>
                <a:latin typeface="+mj-ea"/>
                <a:ea typeface="+mj-ea"/>
              </a:rPr>
              <a:t>: MBC </a:t>
            </a:r>
            <a:r>
              <a:rPr lang="ko-KR" altLang="en-US" spc="-72" dirty="0">
                <a:solidFill>
                  <a:srgbClr val="000D64"/>
                </a:solidFill>
                <a:latin typeface="+mj-ea"/>
                <a:ea typeface="+mj-ea"/>
              </a:rPr>
              <a:t>뉴스</a:t>
            </a:r>
            <a:endParaRPr lang="en-US" sz="1800" spc="-72" dirty="0">
              <a:solidFill>
                <a:srgbClr val="000D64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6CE55-4C49-AA84-26DC-CF2ABC9D8796}"/>
              </a:ext>
            </a:extLst>
          </p:cNvPr>
          <p:cNvSpPr txBox="1"/>
          <p:nvPr/>
        </p:nvSpPr>
        <p:spPr>
          <a:xfrm>
            <a:off x="12612904" y="8302135"/>
            <a:ext cx="4393625" cy="62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ko-KR" altLang="en-US" sz="1800" spc="-72" dirty="0">
                <a:solidFill>
                  <a:srgbClr val="000D64"/>
                </a:solidFill>
                <a:latin typeface="+mj-ea"/>
                <a:ea typeface="+mj-ea"/>
              </a:rPr>
              <a:t>전월 대비 해외 여행 </a:t>
            </a:r>
            <a:r>
              <a:rPr lang="ko-KR" altLang="en-US" sz="1800" spc="-72" dirty="0" err="1">
                <a:solidFill>
                  <a:srgbClr val="000D64"/>
                </a:solidFill>
                <a:latin typeface="+mj-ea"/>
                <a:ea typeface="+mj-ea"/>
              </a:rPr>
              <a:t>관심량</a:t>
            </a:r>
            <a:r>
              <a:rPr lang="ko-KR" altLang="en-US" sz="1800" spc="-72" dirty="0">
                <a:solidFill>
                  <a:srgbClr val="000D64"/>
                </a:solidFill>
                <a:latin typeface="+mj-ea"/>
                <a:ea typeface="+mj-ea"/>
              </a:rPr>
              <a:t> 증가</a:t>
            </a:r>
            <a:endParaRPr lang="en-US" altLang="ko-KR" sz="1800" spc="-72" dirty="0">
              <a:solidFill>
                <a:srgbClr val="000D64"/>
              </a:solidFill>
              <a:latin typeface="+mj-ea"/>
              <a:ea typeface="+mj-ea"/>
            </a:endParaRPr>
          </a:p>
          <a:p>
            <a:pPr algn="ctr">
              <a:lnSpc>
                <a:spcPts val="2520"/>
              </a:lnSpc>
            </a:pPr>
            <a:r>
              <a:rPr lang="ko-KR" altLang="en-US" spc="-72" dirty="0">
                <a:solidFill>
                  <a:srgbClr val="000D64"/>
                </a:solidFill>
                <a:latin typeface="+mj-ea"/>
                <a:ea typeface="+mj-ea"/>
              </a:rPr>
              <a:t>출처 </a:t>
            </a:r>
            <a:r>
              <a:rPr lang="en-US" altLang="ko-KR" spc="-72" dirty="0">
                <a:solidFill>
                  <a:srgbClr val="000D64"/>
                </a:solidFill>
                <a:latin typeface="+mj-ea"/>
                <a:ea typeface="+mj-ea"/>
              </a:rPr>
              <a:t>: </a:t>
            </a:r>
            <a:r>
              <a:rPr lang="ko-KR" altLang="en-US" spc="-72" dirty="0">
                <a:solidFill>
                  <a:srgbClr val="000D64"/>
                </a:solidFill>
                <a:latin typeface="+mj-ea"/>
                <a:ea typeface="+mj-ea"/>
              </a:rPr>
              <a:t>데일리 한국</a:t>
            </a:r>
            <a:endParaRPr lang="en-US" sz="1800" spc="-72" dirty="0">
              <a:solidFill>
                <a:srgbClr val="000D64"/>
              </a:solidFill>
              <a:latin typeface="+mj-ea"/>
              <a:ea typeface="+mj-ea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A8523E3-399A-7084-6C51-8CCD814BB98F}"/>
              </a:ext>
            </a:extLst>
          </p:cNvPr>
          <p:cNvGrpSpPr/>
          <p:nvPr/>
        </p:nvGrpSpPr>
        <p:grpSpPr>
          <a:xfrm>
            <a:off x="12509033" y="3636641"/>
            <a:ext cx="4435916" cy="2484113"/>
            <a:chOff x="0" y="-134774"/>
            <a:chExt cx="5180553" cy="2725050"/>
          </a:xfrm>
        </p:grpSpPr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A6C6E7C-6144-18C7-4F17-28A50F1F0EB1}"/>
                </a:ext>
              </a:extLst>
            </p:cNvPr>
            <p:cNvSpPr txBox="1"/>
            <p:nvPr/>
          </p:nvSpPr>
          <p:spPr>
            <a:xfrm>
              <a:off x="1852842" y="1683923"/>
              <a:ext cx="1474869" cy="718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600"/>
                </a:lnSpc>
                <a:spcBef>
                  <a:spcPct val="0"/>
                </a:spcBef>
              </a:pPr>
              <a:r>
                <a:rPr lang="en-US" sz="4000" u="none" dirty="0">
                  <a:solidFill>
                    <a:srgbClr val="004CC7"/>
                  </a:solidFill>
                  <a:latin typeface="+mj-ea"/>
                  <a:ea typeface="+mj-ea"/>
                </a:rPr>
                <a:t>70%</a:t>
              </a:r>
            </a:p>
          </p:txBody>
        </p: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A27D18AB-7E7E-46D1-10DA-3888F525B4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-134774"/>
              <a:ext cx="5180553" cy="2725050"/>
              <a:chOff x="0" y="-66079"/>
              <a:chExt cx="2540000" cy="1336079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94AD168C-9F80-A79E-BD91-CFDEBC565D87}"/>
                  </a:ext>
                </a:extLst>
              </p:cNvPr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286000" y="1264333"/>
                    </a:lnTo>
                    <a:cubicBezTo>
                      <a:pt x="2283499" y="704985"/>
                      <a:pt x="1829353" y="252867"/>
                      <a:pt x="1270000" y="252867"/>
                    </a:cubicBezTo>
                    <a:cubicBezTo>
                      <a:pt x="710647" y="252867"/>
                      <a:pt x="256501" y="704985"/>
                      <a:pt x="254000" y="1264333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1046D3EC-2A49-8F0C-0564-DB75440B7FE2}"/>
                  </a:ext>
                </a:extLst>
              </p:cNvPr>
              <p:cNvSpPr/>
              <p:nvPr/>
            </p:nvSpPr>
            <p:spPr>
              <a:xfrm>
                <a:off x="0" y="-66079"/>
                <a:ext cx="1952635" cy="1336079"/>
              </a:xfrm>
              <a:custGeom>
                <a:avLst/>
                <a:gdLst/>
                <a:ahLst/>
                <a:cxnLst/>
                <a:rect l="l" t="t" r="r" b="b"/>
                <a:pathLst>
                  <a:path w="1950500" h="1336079">
                    <a:moveTo>
                      <a:pt x="0" y="1336079"/>
                    </a:moveTo>
                    <a:cubicBezTo>
                      <a:pt x="0" y="872835"/>
                      <a:pt x="252229" y="446339"/>
                      <a:pt x="658173" y="223169"/>
                    </a:cubicBezTo>
                    <a:cubicBezTo>
                      <a:pt x="1064116" y="0"/>
                      <a:pt x="1559371" y="15564"/>
                      <a:pt x="1950500" y="263783"/>
                    </a:cubicBezTo>
                    <a:lnTo>
                      <a:pt x="1814400" y="478242"/>
                    </a:lnTo>
                    <a:cubicBezTo>
                      <a:pt x="1501497" y="279667"/>
                      <a:pt x="1105293" y="267216"/>
                      <a:pt x="780538" y="445751"/>
                    </a:cubicBezTo>
                    <a:cubicBezTo>
                      <a:pt x="455784" y="624287"/>
                      <a:pt x="254000" y="965484"/>
                      <a:pt x="254000" y="1336079"/>
                    </a:cubicBezTo>
                    <a:close/>
                  </a:path>
                </a:pathLst>
              </a:custGeom>
              <a:solidFill>
                <a:srgbClr val="004CC7"/>
              </a:solidFill>
            </p:spPr>
          </p:sp>
        </p:grpSp>
      </p:grpSp>
      <p:sp>
        <p:nvSpPr>
          <p:cNvPr id="18" name="TextBox 8">
            <a:extLst>
              <a:ext uri="{FF2B5EF4-FFF2-40B4-BE49-F238E27FC236}">
                <a16:creationId xmlns:a16="http://schemas.microsoft.com/office/drawing/2014/main" id="{C0E81547-F509-2636-3B71-172865F14F86}"/>
              </a:ext>
            </a:extLst>
          </p:cNvPr>
          <p:cNvSpPr txBox="1"/>
          <p:nvPr/>
        </p:nvSpPr>
        <p:spPr>
          <a:xfrm>
            <a:off x="12946581" y="6822394"/>
            <a:ext cx="3560820" cy="85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ea"/>
                <a:ea typeface="+mj-ea"/>
              </a:rPr>
              <a:t>해외 여행 모바일</a:t>
            </a:r>
            <a:r>
              <a:rPr lang="en-US" altLang="ko-KR" sz="2800" b="1" spc="-70" dirty="0">
                <a:solidFill>
                  <a:srgbClr val="004CC7"/>
                </a:solidFill>
                <a:latin typeface="+mj-ea"/>
                <a:ea typeface="+mj-ea"/>
              </a:rPr>
              <a:t>, PC</a:t>
            </a:r>
            <a:r>
              <a:rPr lang="ko-KR" altLang="en-US" sz="2800" b="1" spc="-70" dirty="0">
                <a:solidFill>
                  <a:srgbClr val="004CC7"/>
                </a:solidFill>
                <a:latin typeface="+mj-ea"/>
                <a:ea typeface="+mj-ea"/>
              </a:rPr>
              <a:t> 유입량 증가율</a:t>
            </a:r>
            <a:endParaRPr lang="en-US" altLang="ko-KR" sz="2000" b="1" spc="-7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3EDC546D-938E-7C0B-E885-EAE4B718931A}"/>
              </a:ext>
            </a:extLst>
          </p:cNvPr>
          <p:cNvSpPr txBox="1"/>
          <p:nvPr/>
        </p:nvSpPr>
        <p:spPr>
          <a:xfrm>
            <a:off x="1780599" y="6716479"/>
            <a:ext cx="3560820" cy="85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sz="2800" b="1" spc="-70" dirty="0">
                <a:solidFill>
                  <a:srgbClr val="004CC7"/>
                </a:solidFill>
                <a:latin typeface="+mj-ea"/>
                <a:ea typeface="+mj-ea"/>
              </a:rPr>
              <a:t>10</a:t>
            </a:r>
            <a:r>
              <a:rPr lang="ko-KR" altLang="en-US" sz="2800" b="1" spc="-70" dirty="0">
                <a:solidFill>
                  <a:srgbClr val="004CC7"/>
                </a:solidFill>
                <a:latin typeface="+mj-ea"/>
                <a:ea typeface="+mj-ea"/>
              </a:rPr>
              <a:t>월부터 </a:t>
            </a:r>
            <a:endParaRPr lang="en-US" altLang="ko-KR" sz="2800" b="1" spc="-70" dirty="0">
              <a:solidFill>
                <a:srgbClr val="004CC7"/>
              </a:solidFill>
              <a:latin typeface="+mj-ea"/>
              <a:ea typeface="+mj-ea"/>
            </a:endParaRP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ea"/>
                <a:ea typeface="+mj-ea"/>
              </a:rPr>
              <a:t>일본 무비자 입국 재개</a:t>
            </a:r>
            <a:endParaRPr lang="en-US" altLang="ko-KR" sz="2000" b="1" spc="-7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pic>
        <p:nvPicPr>
          <p:cNvPr id="20" name="Picture 6" descr="32년 만의 엔저에 일본 여행 급증…수출기업은 근심 - MBN">
            <a:extLst>
              <a:ext uri="{FF2B5EF4-FFF2-40B4-BE49-F238E27FC236}">
                <a16:creationId xmlns:a16="http://schemas.microsoft.com/office/drawing/2014/main" id="{84D8C182-2049-C072-1A75-519DC280D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044" y="3636641"/>
            <a:ext cx="4435916" cy="248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8">
            <a:extLst>
              <a:ext uri="{FF2B5EF4-FFF2-40B4-BE49-F238E27FC236}">
                <a16:creationId xmlns:a16="http://schemas.microsoft.com/office/drawing/2014/main" id="{383BA1A7-6F14-B7C6-BDB7-1C0C76516931}"/>
              </a:ext>
            </a:extLst>
          </p:cNvPr>
          <p:cNvSpPr txBox="1"/>
          <p:nvPr/>
        </p:nvSpPr>
        <p:spPr>
          <a:xfrm>
            <a:off x="7385592" y="6793414"/>
            <a:ext cx="3560820" cy="85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ea"/>
                <a:ea typeface="+mj-ea"/>
              </a:rPr>
              <a:t>엔화가치 하락으로</a:t>
            </a:r>
            <a:endParaRPr lang="en-US" altLang="ko-KR" sz="2800" b="1" spc="-70" dirty="0">
              <a:solidFill>
                <a:srgbClr val="004CC7"/>
              </a:solidFill>
              <a:latin typeface="+mj-ea"/>
              <a:ea typeface="+mj-ea"/>
            </a:endParaRP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ea"/>
                <a:ea typeface="+mj-ea"/>
              </a:rPr>
              <a:t>일본여행객 증가</a:t>
            </a:r>
            <a:endParaRPr lang="en-US" altLang="ko-KR" sz="2000" b="1" spc="-7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7065005D-79CC-8562-F52F-65E877E55E8D}"/>
              </a:ext>
            </a:extLst>
          </p:cNvPr>
          <p:cNvSpPr txBox="1"/>
          <p:nvPr/>
        </p:nvSpPr>
        <p:spPr>
          <a:xfrm>
            <a:off x="7044117" y="8196357"/>
            <a:ext cx="4393625" cy="938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altLang="ko-KR" sz="1800" spc="-72" dirty="0">
                <a:solidFill>
                  <a:srgbClr val="000D64"/>
                </a:solidFill>
                <a:latin typeface="+mj-ea"/>
                <a:ea typeface="+mj-ea"/>
              </a:rPr>
              <a:t>‘</a:t>
            </a:r>
            <a:r>
              <a:rPr lang="ko-KR" altLang="en-US" sz="1800" spc="-72" dirty="0">
                <a:solidFill>
                  <a:srgbClr val="000D64"/>
                </a:solidFill>
                <a:latin typeface="+mj-ea"/>
                <a:ea typeface="+mj-ea"/>
              </a:rPr>
              <a:t>제주도 갈 돈이면 </a:t>
            </a:r>
            <a:r>
              <a:rPr lang="ko-KR" altLang="en-US" sz="1800" spc="-72" dirty="0" err="1">
                <a:solidFill>
                  <a:srgbClr val="000D64"/>
                </a:solidFill>
                <a:latin typeface="+mj-ea"/>
                <a:ea typeface="+mj-ea"/>
              </a:rPr>
              <a:t>일본간다</a:t>
            </a:r>
            <a:r>
              <a:rPr lang="en-US" altLang="ko-KR" sz="1800" spc="-72" dirty="0">
                <a:solidFill>
                  <a:srgbClr val="000D64"/>
                </a:solidFill>
                <a:latin typeface="+mj-ea"/>
                <a:ea typeface="+mj-ea"/>
              </a:rPr>
              <a:t>‘</a:t>
            </a:r>
            <a:endParaRPr lang="en-US" altLang="ko-KR" spc="-72" dirty="0">
              <a:solidFill>
                <a:srgbClr val="000D64"/>
              </a:solidFill>
              <a:latin typeface="+mj-ea"/>
              <a:ea typeface="+mj-ea"/>
            </a:endParaRPr>
          </a:p>
          <a:p>
            <a:pPr algn="ctr">
              <a:lnSpc>
                <a:spcPts val="2520"/>
              </a:lnSpc>
            </a:pPr>
            <a:r>
              <a:rPr lang="ko-KR" altLang="en-US" spc="-72" dirty="0">
                <a:solidFill>
                  <a:srgbClr val="000D64"/>
                </a:solidFill>
                <a:latin typeface="+mj-ea"/>
                <a:ea typeface="+mj-ea"/>
              </a:rPr>
              <a:t>라는 말이 나올 정도로 일본 여행객 증가</a:t>
            </a:r>
            <a:endParaRPr lang="en-US" altLang="ko-KR" spc="-72" dirty="0">
              <a:solidFill>
                <a:srgbClr val="000D64"/>
              </a:solidFill>
              <a:latin typeface="+mj-ea"/>
              <a:ea typeface="+mj-ea"/>
            </a:endParaRPr>
          </a:p>
          <a:p>
            <a:pPr algn="ctr">
              <a:lnSpc>
                <a:spcPts val="2520"/>
              </a:lnSpc>
            </a:pPr>
            <a:r>
              <a:rPr lang="ko-KR" altLang="en-US" spc="-72" dirty="0">
                <a:solidFill>
                  <a:srgbClr val="000D64"/>
                </a:solidFill>
                <a:latin typeface="+mj-ea"/>
                <a:ea typeface="+mj-ea"/>
              </a:rPr>
              <a:t>출처 </a:t>
            </a:r>
            <a:r>
              <a:rPr lang="en-US" altLang="ko-KR" spc="-72" dirty="0">
                <a:solidFill>
                  <a:srgbClr val="000D64"/>
                </a:solidFill>
                <a:latin typeface="+mj-ea"/>
                <a:ea typeface="+mj-ea"/>
              </a:rPr>
              <a:t>: MBN </a:t>
            </a:r>
            <a:r>
              <a:rPr lang="ko-KR" altLang="en-US" spc="-72" dirty="0">
                <a:solidFill>
                  <a:srgbClr val="000D64"/>
                </a:solidFill>
                <a:latin typeface="+mj-ea"/>
                <a:ea typeface="+mj-ea"/>
              </a:rPr>
              <a:t>뉴스</a:t>
            </a:r>
            <a:endParaRPr lang="en-US" sz="1800" spc="-72" dirty="0">
              <a:solidFill>
                <a:srgbClr val="000D64"/>
              </a:solidFill>
              <a:latin typeface="+mj-ea"/>
              <a:ea typeface="+mj-ea"/>
            </a:endParaRPr>
          </a:p>
        </p:txBody>
      </p:sp>
      <p:pic>
        <p:nvPicPr>
          <p:cNvPr id="23" name="Picture 4" descr="일본 관광' 빗장 풀린다‥무비자 입국 재개 (2022.09.14/뉴스투데이/MBC) - YouTube">
            <a:extLst>
              <a:ext uri="{FF2B5EF4-FFF2-40B4-BE49-F238E27FC236}">
                <a16:creationId xmlns:a16="http://schemas.microsoft.com/office/drawing/2014/main" id="{903A80B5-67DF-5FD0-1472-B71DD932C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51" y="3641611"/>
            <a:ext cx="4435916" cy="248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1D3F28D7-2DE4-9177-1F35-24FDF784E6E7}"/>
              </a:ext>
            </a:extLst>
          </p:cNvPr>
          <p:cNvSpPr txBox="1"/>
          <p:nvPr/>
        </p:nvSpPr>
        <p:spPr>
          <a:xfrm>
            <a:off x="688745" y="927664"/>
            <a:ext cx="9888306" cy="1031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9500" b="1" spc="-260" dirty="0">
                <a:solidFill>
                  <a:srgbClr val="004CC7"/>
                </a:solidFill>
                <a:latin typeface="+mj-ea"/>
                <a:ea typeface="+mj-ea"/>
              </a:rPr>
              <a:t>개요</a:t>
            </a:r>
            <a:endParaRPr lang="en-US" sz="9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70D6CE8-CC08-D815-059B-6F69A9EE6FBC}"/>
              </a:ext>
            </a:extLst>
          </p:cNvPr>
          <p:cNvSpPr/>
          <p:nvPr/>
        </p:nvSpPr>
        <p:spPr>
          <a:xfrm>
            <a:off x="3628594" y="1397937"/>
            <a:ext cx="1387474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E72595E8-2223-9D09-B5D0-D11CD1C70401}"/>
              </a:ext>
            </a:extLst>
          </p:cNvPr>
          <p:cNvSpPr txBox="1"/>
          <p:nvPr/>
        </p:nvSpPr>
        <p:spPr>
          <a:xfrm>
            <a:off x="14582009" y="469173"/>
            <a:ext cx="35814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설계 개요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pic>
        <p:nvPicPr>
          <p:cNvPr id="2049" name="_x145337600">
            <a:extLst>
              <a:ext uri="{FF2B5EF4-FFF2-40B4-BE49-F238E27FC236}">
                <a16:creationId xmlns:a16="http://schemas.microsoft.com/office/drawing/2014/main" id="{B124C8E4-4BD6-4022-3E4D-633C046E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404" y="4895850"/>
            <a:ext cx="4524375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F823BD2F-8350-8F92-1051-10DC9E9EE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9209" y="307921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2051" name="_x145337600">
            <a:extLst>
              <a:ext uri="{FF2B5EF4-FFF2-40B4-BE49-F238E27FC236}">
                <a16:creationId xmlns:a16="http://schemas.microsoft.com/office/drawing/2014/main" id="{9518F8C9-94D1-2963-374D-381B2A8A2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2665" y="5274688"/>
            <a:ext cx="5400675" cy="352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2507E622-8F90-F010-3B69-0E12CCCE42A3}"/>
              </a:ext>
            </a:extLst>
          </p:cNvPr>
          <p:cNvSpPr txBox="1"/>
          <p:nvPr/>
        </p:nvSpPr>
        <p:spPr>
          <a:xfrm>
            <a:off x="1524000" y="3602817"/>
            <a:ext cx="3560820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3600" b="1" spc="-70" dirty="0">
                <a:solidFill>
                  <a:srgbClr val="004CC7"/>
                </a:solidFill>
                <a:latin typeface="+mj-ea"/>
                <a:ea typeface="+mj-ea"/>
              </a:rPr>
              <a:t>일본 여행 커뮤니티</a:t>
            </a:r>
            <a:r>
              <a:rPr lang="en-US" altLang="ko-KR" sz="3600" b="1" spc="-70" dirty="0">
                <a:solidFill>
                  <a:srgbClr val="004CC7"/>
                </a:solidFill>
                <a:latin typeface="+mj-ea"/>
                <a:ea typeface="+mj-ea"/>
              </a:rPr>
              <a:t>(</a:t>
            </a:r>
            <a:r>
              <a:rPr lang="ko-KR" altLang="en-US" sz="3600" b="1" spc="-70" dirty="0" err="1">
                <a:solidFill>
                  <a:srgbClr val="004CC7"/>
                </a:solidFill>
                <a:latin typeface="+mj-ea"/>
                <a:ea typeface="+mj-ea"/>
              </a:rPr>
              <a:t>네일동</a:t>
            </a:r>
            <a:r>
              <a:rPr lang="en-US" altLang="ko-KR" sz="3600" b="1" spc="-70" dirty="0">
                <a:solidFill>
                  <a:srgbClr val="004CC7"/>
                </a:solidFill>
                <a:latin typeface="+mj-ea"/>
                <a:ea typeface="+mj-ea"/>
              </a:rPr>
              <a:t>)</a:t>
            </a:r>
            <a:endParaRPr lang="en-US" altLang="ko-KR" sz="2800" b="1" spc="-7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AB271388-C26A-2267-BCC7-4DAEB861DEB9}"/>
              </a:ext>
            </a:extLst>
          </p:cNvPr>
          <p:cNvSpPr txBox="1"/>
          <p:nvPr/>
        </p:nvSpPr>
        <p:spPr>
          <a:xfrm>
            <a:off x="13114450" y="3824260"/>
            <a:ext cx="3560820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3600" b="1" spc="-70" dirty="0">
                <a:solidFill>
                  <a:srgbClr val="004CC7"/>
                </a:solidFill>
                <a:latin typeface="+mj-ea"/>
                <a:ea typeface="+mj-ea"/>
              </a:rPr>
              <a:t>일본 정부 관광국</a:t>
            </a:r>
            <a:endParaRPr lang="en-US" altLang="ko-KR" sz="3600" b="1" spc="-70" dirty="0">
              <a:solidFill>
                <a:srgbClr val="004CC7"/>
              </a:solidFill>
              <a:latin typeface="+mj-ea"/>
              <a:ea typeface="+mj-ea"/>
            </a:endParaRP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sz="3600" b="1" spc="-70" dirty="0">
                <a:solidFill>
                  <a:srgbClr val="004CC7"/>
                </a:solidFill>
                <a:latin typeface="+mj-ea"/>
                <a:ea typeface="+mj-ea"/>
              </a:rPr>
              <a:t>Travel Japan</a:t>
            </a:r>
            <a:endParaRPr lang="en-US" altLang="ko-KR" sz="2800" b="1" spc="-7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49154270-9C9A-D204-B3D3-E00B6B8758CB}"/>
              </a:ext>
            </a:extLst>
          </p:cNvPr>
          <p:cNvSpPr txBox="1"/>
          <p:nvPr/>
        </p:nvSpPr>
        <p:spPr>
          <a:xfrm>
            <a:off x="1000495" y="2242691"/>
            <a:ext cx="700050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3600" b="1" spc="-60" dirty="0">
                <a:solidFill>
                  <a:srgbClr val="000D64"/>
                </a:solidFill>
                <a:latin typeface="+mj-ea"/>
                <a:ea typeface="+mj-ea"/>
              </a:rPr>
              <a:t>기존 문제점에 따른 설계 필요성</a:t>
            </a:r>
            <a:endParaRPr lang="en-US" sz="3600" b="1" spc="-60" dirty="0">
              <a:solidFill>
                <a:srgbClr val="000D64"/>
              </a:solidFill>
              <a:latin typeface="+mj-ea"/>
              <a:ea typeface="+mj-ea"/>
            </a:endParaRPr>
          </a:p>
        </p:txBody>
      </p:sp>
      <p:grpSp>
        <p:nvGrpSpPr>
          <p:cNvPr id="25" name="Group 17">
            <a:extLst>
              <a:ext uri="{FF2B5EF4-FFF2-40B4-BE49-F238E27FC236}">
                <a16:creationId xmlns:a16="http://schemas.microsoft.com/office/drawing/2014/main" id="{8BBDA0E6-7129-D48D-8CC5-0B671BE0A3F8}"/>
              </a:ext>
            </a:extLst>
          </p:cNvPr>
          <p:cNvGrpSpPr/>
          <p:nvPr/>
        </p:nvGrpSpPr>
        <p:grpSpPr>
          <a:xfrm>
            <a:off x="6291584" y="5626001"/>
            <a:ext cx="5235389" cy="3078832"/>
            <a:chOff x="0" y="0"/>
            <a:chExt cx="1817877" cy="509672"/>
          </a:xfrm>
        </p:grpSpPr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3604546C-1E67-483B-7D3E-83CA7E6C0690}"/>
                </a:ext>
              </a:extLst>
            </p:cNvPr>
            <p:cNvSpPr/>
            <p:nvPr/>
          </p:nvSpPr>
          <p:spPr>
            <a:xfrm>
              <a:off x="0" y="0"/>
              <a:ext cx="1817877" cy="509672"/>
            </a:xfrm>
            <a:custGeom>
              <a:avLst/>
              <a:gdLst/>
              <a:ahLst/>
              <a:cxnLst/>
              <a:rect l="l" t="t" r="r" b="b"/>
              <a:pathLst>
                <a:path w="1817877" h="509672">
                  <a:moveTo>
                    <a:pt x="0" y="0"/>
                  </a:moveTo>
                  <a:lnTo>
                    <a:pt x="1817877" y="0"/>
                  </a:lnTo>
                  <a:lnTo>
                    <a:pt x="1817877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7" name="TextBox 19">
              <a:extLst>
                <a:ext uri="{FF2B5EF4-FFF2-40B4-BE49-F238E27FC236}">
                  <a16:creationId xmlns:a16="http://schemas.microsoft.com/office/drawing/2014/main" id="{3E392B34-F041-153F-5CD5-42E10D129EB1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28" name="TextBox 22">
            <a:extLst>
              <a:ext uri="{FF2B5EF4-FFF2-40B4-BE49-F238E27FC236}">
                <a16:creationId xmlns:a16="http://schemas.microsoft.com/office/drawing/2014/main" id="{ACD507DE-3112-C513-F799-04F6B1DC82E9}"/>
              </a:ext>
            </a:extLst>
          </p:cNvPr>
          <p:cNvSpPr txBox="1"/>
          <p:nvPr/>
        </p:nvSpPr>
        <p:spPr>
          <a:xfrm>
            <a:off x="5939256" y="4194239"/>
            <a:ext cx="5487936" cy="1314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4000" b="1" spc="-60" dirty="0">
                <a:solidFill>
                  <a:srgbClr val="1FA1E4"/>
                </a:solidFill>
                <a:latin typeface="+mj-ea"/>
                <a:ea typeface="+mj-ea"/>
              </a:rPr>
              <a:t>커뮤니티와 정보 제공</a:t>
            </a:r>
            <a:endParaRPr lang="en-US" altLang="ko-KR" sz="4000" b="1" spc="-60" dirty="0">
              <a:solidFill>
                <a:srgbClr val="1FA1E4"/>
              </a:solidFill>
              <a:latin typeface="+mj-ea"/>
              <a:ea typeface="+mj-ea"/>
            </a:endParaRPr>
          </a:p>
          <a:p>
            <a:pPr algn="ctr">
              <a:lnSpc>
                <a:spcPts val="3359"/>
              </a:lnSpc>
            </a:pPr>
            <a:endParaRPr lang="en-US" altLang="ko-KR" sz="4000" b="1" spc="-60" dirty="0">
              <a:solidFill>
                <a:srgbClr val="1FA1E4"/>
              </a:solidFill>
              <a:latin typeface="+mj-ea"/>
              <a:ea typeface="+mj-ea"/>
            </a:endParaRPr>
          </a:p>
          <a:p>
            <a:pPr algn="ctr">
              <a:lnSpc>
                <a:spcPts val="3359"/>
              </a:lnSpc>
            </a:pPr>
            <a:r>
              <a:rPr lang="ko-KR" altLang="en-US" sz="4000" b="1" spc="-60" dirty="0">
                <a:solidFill>
                  <a:srgbClr val="1FA1E4"/>
                </a:solidFill>
                <a:latin typeface="+mj-ea"/>
                <a:ea typeface="+mj-ea"/>
              </a:rPr>
              <a:t> 사이트만 존재</a:t>
            </a:r>
            <a:endParaRPr lang="en-US" sz="4000" b="1" spc="-60" dirty="0">
              <a:solidFill>
                <a:srgbClr val="1FA1E4"/>
              </a:solidFill>
              <a:latin typeface="+mj-ea"/>
              <a:ea typeface="+mj-ea"/>
            </a:endParaRP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96B6BDA9-9A2D-1F28-433C-15F983175076}"/>
              </a:ext>
            </a:extLst>
          </p:cNvPr>
          <p:cNvSpPr txBox="1"/>
          <p:nvPr/>
        </p:nvSpPr>
        <p:spPr>
          <a:xfrm>
            <a:off x="6347012" y="6086133"/>
            <a:ext cx="4904608" cy="2247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ko-KR" altLang="en-US" sz="3000" b="1" spc="-44" dirty="0">
                <a:solidFill>
                  <a:srgbClr val="494949"/>
                </a:solidFill>
                <a:latin typeface="+mj-ea"/>
                <a:ea typeface="+mj-ea"/>
              </a:rPr>
              <a:t>커뮤니티</a:t>
            </a:r>
            <a:endParaRPr lang="en-US" altLang="ko-KR" sz="3000" b="1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endParaRPr lang="en-US" altLang="ko-KR" sz="3000" b="1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ko-KR" altLang="en-US" sz="3000" b="1" spc="-44" dirty="0">
                <a:solidFill>
                  <a:srgbClr val="494949"/>
                </a:solidFill>
                <a:latin typeface="+mj-ea"/>
                <a:ea typeface="+mj-ea"/>
              </a:rPr>
              <a:t>여행 정보 제공</a:t>
            </a:r>
            <a:endParaRPr lang="en-US" altLang="ko-KR" sz="3000" b="1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endParaRPr lang="en-US" altLang="ko-KR" sz="3000" b="1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ko-KR" altLang="en-US" sz="3000" b="1" spc="-44" dirty="0">
                <a:solidFill>
                  <a:srgbClr val="494949"/>
                </a:solidFill>
                <a:latin typeface="+mj-ea"/>
                <a:ea typeface="+mj-ea"/>
              </a:rPr>
              <a:t>동선설정과 </a:t>
            </a:r>
            <a:r>
              <a:rPr lang="en-US" altLang="ko-KR" sz="3000" b="1" spc="-44" dirty="0">
                <a:solidFill>
                  <a:srgbClr val="494949"/>
                </a:solidFill>
                <a:latin typeface="+mj-ea"/>
                <a:ea typeface="+mj-ea"/>
              </a:rPr>
              <a:t> </a:t>
            </a:r>
            <a:r>
              <a:rPr lang="ko-KR" altLang="en-US" sz="3000" b="1" spc="-44" dirty="0">
                <a:solidFill>
                  <a:srgbClr val="494949"/>
                </a:solidFill>
                <a:latin typeface="+mj-ea"/>
                <a:ea typeface="+mj-ea"/>
              </a:rPr>
              <a:t>위 기능을</a:t>
            </a:r>
            <a:endParaRPr lang="en-US" altLang="ko-KR" sz="3000" b="1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endParaRPr lang="en-US" altLang="ko-KR" sz="3000" b="1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ko-KR" altLang="en-US" sz="3000" b="1" spc="-44" dirty="0">
                <a:solidFill>
                  <a:srgbClr val="494949"/>
                </a:solidFill>
                <a:latin typeface="+mj-ea"/>
                <a:ea typeface="+mj-ea"/>
              </a:rPr>
              <a:t>모두 가진 사이트는 없음</a:t>
            </a:r>
            <a:endParaRPr lang="en-US" altLang="ko-KR" sz="3000" b="1" spc="-44" dirty="0">
              <a:solidFill>
                <a:srgbClr val="49494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098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66800" y="2286240"/>
            <a:ext cx="60285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3600" b="1" spc="-60" dirty="0">
                <a:solidFill>
                  <a:srgbClr val="000D64"/>
                </a:solidFill>
                <a:latin typeface="+mj-ea"/>
                <a:ea typeface="+mj-ea"/>
              </a:rPr>
              <a:t>아이디어 도출</a:t>
            </a:r>
            <a:endParaRPr lang="en-US" altLang="ko-KR" sz="3600" b="1" spc="-60" dirty="0">
              <a:solidFill>
                <a:srgbClr val="000D64"/>
              </a:solidFill>
              <a:latin typeface="+mj-ea"/>
              <a:ea typeface="+mj-ea"/>
            </a:endParaRPr>
          </a:p>
          <a:p>
            <a:pPr marL="259081" lvl="1">
              <a:lnSpc>
                <a:spcPts val="4200"/>
              </a:lnSpc>
            </a:pPr>
            <a:r>
              <a:rPr lang="en-US" altLang="ko-KR" sz="3600" b="1" spc="-60" dirty="0">
                <a:solidFill>
                  <a:srgbClr val="000D64"/>
                </a:solidFill>
                <a:latin typeface="+mj-ea"/>
                <a:ea typeface="+mj-ea"/>
              </a:rPr>
              <a:t>  (</a:t>
            </a:r>
            <a:r>
              <a:rPr lang="ko-KR" altLang="en-US" sz="3600" b="1" spc="-60" dirty="0">
                <a:solidFill>
                  <a:srgbClr val="000D64"/>
                </a:solidFill>
                <a:latin typeface="+mj-ea"/>
                <a:ea typeface="+mj-ea"/>
              </a:rPr>
              <a:t>마인드맵</a:t>
            </a:r>
            <a:r>
              <a:rPr lang="en-US" altLang="ko-KR" sz="3600" b="1" spc="-60" dirty="0">
                <a:solidFill>
                  <a:srgbClr val="000D64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D3F28D7-2DE4-9177-1F35-24FDF784E6E7}"/>
              </a:ext>
            </a:extLst>
          </p:cNvPr>
          <p:cNvSpPr txBox="1"/>
          <p:nvPr/>
        </p:nvSpPr>
        <p:spPr>
          <a:xfrm>
            <a:off x="660936" y="939427"/>
            <a:ext cx="9888306" cy="1031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9500" b="1" spc="-260" dirty="0">
                <a:solidFill>
                  <a:srgbClr val="004CC7"/>
                </a:solidFill>
                <a:latin typeface="+mj-ea"/>
                <a:ea typeface="+mj-ea"/>
              </a:rPr>
              <a:t>개요</a:t>
            </a:r>
            <a:endParaRPr lang="en-US" sz="9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70D6CE8-CC08-D815-059B-6F69A9EE6FBC}"/>
              </a:ext>
            </a:extLst>
          </p:cNvPr>
          <p:cNvSpPr/>
          <p:nvPr/>
        </p:nvSpPr>
        <p:spPr>
          <a:xfrm>
            <a:off x="3600785" y="1409700"/>
            <a:ext cx="1387474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E72595E8-2223-9D09-B5D0-D11CD1C70401}"/>
              </a:ext>
            </a:extLst>
          </p:cNvPr>
          <p:cNvSpPr txBox="1"/>
          <p:nvPr/>
        </p:nvSpPr>
        <p:spPr>
          <a:xfrm>
            <a:off x="14554200" y="480936"/>
            <a:ext cx="35814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설계 개요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DE17C5-5D57-B101-10BB-3B2272A0A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430462"/>
            <a:ext cx="10439400" cy="4446838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10D0BC75-381C-1D4A-21D0-22F303E85E60}"/>
              </a:ext>
            </a:extLst>
          </p:cNvPr>
          <p:cNvSpPr txBox="1"/>
          <p:nvPr/>
        </p:nvSpPr>
        <p:spPr>
          <a:xfrm>
            <a:off x="11658600" y="2400300"/>
            <a:ext cx="6028583" cy="493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3200" b="1" spc="-60" dirty="0">
                <a:solidFill>
                  <a:srgbClr val="000D64"/>
                </a:solidFill>
                <a:latin typeface="+mj-ea"/>
                <a:ea typeface="+mj-ea"/>
              </a:rPr>
              <a:t>화면설계도</a:t>
            </a:r>
            <a:endParaRPr lang="en-US" altLang="ko-KR" sz="3200" b="1" spc="-60" dirty="0">
              <a:solidFill>
                <a:srgbClr val="000D64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23DA34-D9E1-F214-CB1C-EB8A38662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301" y="3162300"/>
            <a:ext cx="5133499" cy="38834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5AEFDB-061E-A66A-7963-88C51C504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307" y="6656638"/>
            <a:ext cx="46568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27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194201" y="2440816"/>
            <a:ext cx="602858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4000" b="1" spc="-60" dirty="0">
                <a:solidFill>
                  <a:srgbClr val="000D64"/>
                </a:solidFill>
                <a:latin typeface="+mj-ea"/>
                <a:ea typeface="+mj-ea"/>
              </a:rPr>
              <a:t>프로젝트 개발 일정</a:t>
            </a:r>
            <a:endParaRPr lang="en-US" sz="4000" b="1" spc="-60" dirty="0">
              <a:solidFill>
                <a:srgbClr val="000D64"/>
              </a:solidFill>
              <a:latin typeface="+mj-ea"/>
              <a:ea typeface="+mj-ea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D3F28D7-2DE4-9177-1F35-24FDF784E6E7}"/>
              </a:ext>
            </a:extLst>
          </p:cNvPr>
          <p:cNvSpPr txBox="1"/>
          <p:nvPr/>
        </p:nvSpPr>
        <p:spPr>
          <a:xfrm>
            <a:off x="660936" y="939427"/>
            <a:ext cx="9888306" cy="1031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9500" b="1" spc="-260" dirty="0">
                <a:solidFill>
                  <a:srgbClr val="004CC7"/>
                </a:solidFill>
                <a:latin typeface="+mj-ea"/>
                <a:ea typeface="+mj-ea"/>
              </a:rPr>
              <a:t>개요</a:t>
            </a:r>
            <a:endParaRPr lang="en-US" sz="9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70D6CE8-CC08-D815-059B-6F69A9EE6FBC}"/>
              </a:ext>
            </a:extLst>
          </p:cNvPr>
          <p:cNvSpPr/>
          <p:nvPr/>
        </p:nvSpPr>
        <p:spPr>
          <a:xfrm>
            <a:off x="3600785" y="1409700"/>
            <a:ext cx="1387474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E72595E8-2223-9D09-B5D0-D11CD1C70401}"/>
              </a:ext>
            </a:extLst>
          </p:cNvPr>
          <p:cNvSpPr txBox="1"/>
          <p:nvPr/>
        </p:nvSpPr>
        <p:spPr>
          <a:xfrm>
            <a:off x="14554200" y="480936"/>
            <a:ext cx="35814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작품 개요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EE1C91F7-6DA5-FBDD-6320-290EBAF6C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90798"/>
              </p:ext>
            </p:extLst>
          </p:nvPr>
        </p:nvGraphicFramePr>
        <p:xfrm>
          <a:off x="1600200" y="3799660"/>
          <a:ext cx="15493600" cy="5715002"/>
        </p:xfrm>
        <a:graphic>
          <a:graphicData uri="http://schemas.openxmlformats.org/drawingml/2006/table">
            <a:tbl>
              <a:tblPr/>
              <a:tblGrid>
                <a:gridCol w="419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6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21890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/>
                      </a:pPr>
                      <a:endParaRPr lang="en-US" sz="2400" b="1" dirty="0">
                        <a:latin typeface="+mn-ea"/>
                        <a:ea typeface="+mn-ea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A1E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/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9/1~9/13</a:t>
                      </a:r>
                      <a:endParaRPr lang="en-US" sz="2400" b="1" dirty="0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E4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/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9/14~9/30</a:t>
                      </a:r>
                      <a:endParaRPr lang="en-US" sz="2400" b="1" dirty="0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DA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/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10/1~10/15</a:t>
                      </a:r>
                      <a:endParaRPr lang="en-US" sz="2400" b="1" dirty="0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9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/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10/16~10/31</a:t>
                      </a:r>
                      <a:endParaRPr lang="en-US" sz="2400" b="1" dirty="0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EE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/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11/1~11/10</a:t>
                      </a:r>
                      <a:endParaRPr lang="en-US" sz="2400" b="1" dirty="0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890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2200" b="1" spc="-44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주제 선정 및 요구사항 분석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 dirty="0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33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ERD </a:t>
                      </a:r>
                      <a:r>
                        <a:rPr lang="ko-KR" altLang="en-US" sz="2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</a:t>
                      </a:r>
                      <a:r>
                        <a:rPr lang="en-US" altLang="ko-KR" sz="2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화면설계</a:t>
                      </a:r>
                      <a:endParaRPr lang="en-US" altLang="ko-KR" sz="2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 dirty="0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33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22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개발 환경 세팅</a:t>
                      </a:r>
                      <a:endParaRPr lang="en-US" altLang="ko-KR" sz="22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 dirty="0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33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/>
                      </a:pPr>
                      <a:r>
                        <a:rPr lang="en-US" sz="2200" b="1" spc="-44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en-US" sz="2200" b="1" spc="-44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200" b="1" spc="-44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구현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33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/>
                      </a:pPr>
                      <a:r>
                        <a:rPr lang="en-US" sz="2200" b="1" spc="-44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sz="2200" b="1" spc="-44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200" b="1" spc="-44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구현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 dirty="0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1890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/>
                      </a:pPr>
                      <a:r>
                        <a:rPr lang="en-US" sz="2200" b="1" spc="-44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최종점검</a:t>
                      </a:r>
                      <a:r>
                        <a:rPr lang="en-US" sz="2200" b="1" spc="-44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200" b="1" spc="-44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및 오류 수정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 dirty="0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ko-KR" sz="2200" b="1" dirty="0"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Picture 13">
            <a:extLst>
              <a:ext uri="{FF2B5EF4-FFF2-40B4-BE49-F238E27FC236}">
                <a16:creationId xmlns:a16="http://schemas.microsoft.com/office/drawing/2014/main" id="{4281BEDF-77F8-FA4D-302F-D368C8E54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604569" y="2019300"/>
            <a:ext cx="2489230" cy="1473952"/>
          </a:xfrm>
          <a:prstGeom prst="rect">
            <a:avLst/>
          </a:prstGeom>
        </p:spPr>
      </p:pic>
      <p:sp>
        <p:nvSpPr>
          <p:cNvPr id="10" name="AutoShape 3">
            <a:extLst>
              <a:ext uri="{FF2B5EF4-FFF2-40B4-BE49-F238E27FC236}">
                <a16:creationId xmlns:a16="http://schemas.microsoft.com/office/drawing/2014/main" id="{7AB8496C-79C1-D3A4-1E30-2D14DEF775D0}"/>
              </a:ext>
            </a:extLst>
          </p:cNvPr>
          <p:cNvSpPr/>
          <p:nvPr/>
        </p:nvSpPr>
        <p:spPr>
          <a:xfrm>
            <a:off x="5867400" y="5001438"/>
            <a:ext cx="2133600" cy="6470"/>
          </a:xfrm>
          <a:prstGeom prst="line">
            <a:avLst/>
          </a:prstGeom>
          <a:ln w="142875" cap="flat">
            <a:solidFill>
              <a:srgbClr val="7DE4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BBB1F467-B1A5-3682-A74A-3163C3184A16}"/>
              </a:ext>
            </a:extLst>
          </p:cNvPr>
          <p:cNvSpPr/>
          <p:nvPr/>
        </p:nvSpPr>
        <p:spPr>
          <a:xfrm>
            <a:off x="8001000" y="5878165"/>
            <a:ext cx="2548242" cy="6469"/>
          </a:xfrm>
          <a:prstGeom prst="line">
            <a:avLst/>
          </a:prstGeom>
          <a:ln w="142875" cap="flat">
            <a:solidFill>
              <a:srgbClr val="7DE4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id="{235D3B6E-5806-3FD4-F967-81A43F65B58C}"/>
              </a:ext>
            </a:extLst>
          </p:cNvPr>
          <p:cNvSpPr/>
          <p:nvPr/>
        </p:nvSpPr>
        <p:spPr>
          <a:xfrm>
            <a:off x="9347000" y="6657161"/>
            <a:ext cx="1202242" cy="0"/>
          </a:xfrm>
          <a:prstGeom prst="line">
            <a:avLst/>
          </a:prstGeom>
          <a:ln w="142875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AEF6C2F6-571D-DEEF-F802-0D4334EC04C7}"/>
              </a:ext>
            </a:extLst>
          </p:cNvPr>
          <p:cNvSpPr/>
          <p:nvPr/>
        </p:nvSpPr>
        <p:spPr>
          <a:xfrm>
            <a:off x="10549242" y="7429499"/>
            <a:ext cx="6138558" cy="6468"/>
          </a:xfrm>
          <a:prstGeom prst="line">
            <a:avLst/>
          </a:prstGeom>
          <a:ln w="142875" cap="flat">
            <a:solidFill>
              <a:srgbClr val="37C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5D66FD11-B14F-6807-4D5B-995041FEFCF4}"/>
              </a:ext>
            </a:extLst>
          </p:cNvPr>
          <p:cNvSpPr/>
          <p:nvPr/>
        </p:nvSpPr>
        <p:spPr>
          <a:xfrm>
            <a:off x="11658600" y="8267700"/>
            <a:ext cx="4648200" cy="6468"/>
          </a:xfrm>
          <a:prstGeom prst="line">
            <a:avLst/>
          </a:prstGeom>
          <a:ln w="142875" cap="flat">
            <a:solidFill>
              <a:srgbClr val="34AE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882D7EB0-82C4-662D-80E0-E77F86C837B3}"/>
              </a:ext>
            </a:extLst>
          </p:cNvPr>
          <p:cNvSpPr/>
          <p:nvPr/>
        </p:nvSpPr>
        <p:spPr>
          <a:xfrm>
            <a:off x="15697200" y="9099432"/>
            <a:ext cx="1396599" cy="6468"/>
          </a:xfrm>
          <a:prstGeom prst="line">
            <a:avLst/>
          </a:prstGeom>
          <a:ln w="142875" cap="flat">
            <a:solidFill>
              <a:srgbClr val="2498D4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8845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4518089"/>
            <a:ext cx="3276167" cy="327616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E4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b="1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71017" y="4518089"/>
            <a:ext cx="3276167" cy="327616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b="1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53351" y="4518089"/>
            <a:ext cx="3276167" cy="327616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b="1">
                <a:latin typeface="+mj-ea"/>
                <a:ea typeface="+mj-ea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835689" y="4518089"/>
            <a:ext cx="3276167" cy="327616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4AEE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b="1"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52844" y="5255360"/>
            <a:ext cx="799280" cy="57693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391875" y="5127421"/>
            <a:ext cx="634452" cy="83281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731803" y="5151643"/>
            <a:ext cx="719259" cy="70487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142593" y="5193983"/>
            <a:ext cx="676975" cy="714657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76397" y="6331935"/>
            <a:ext cx="2817294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400" b="1" spc="-80" dirty="0">
                <a:solidFill>
                  <a:srgbClr val="0B3B7B"/>
                </a:solidFill>
                <a:latin typeface="+mj-ea"/>
                <a:ea typeface="+mj-ea"/>
              </a:rPr>
              <a:t>여행 계획 공유 커뮤니티</a:t>
            </a:r>
            <a:endParaRPr lang="en-US" sz="2400" b="1" spc="-80" dirty="0">
              <a:solidFill>
                <a:srgbClr val="0B3B7B"/>
              </a:solidFill>
              <a:latin typeface="+mj-ea"/>
              <a:ea typeface="+mj-ea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304046" y="6336121"/>
            <a:ext cx="281729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400" b="1" spc="-80" dirty="0">
                <a:solidFill>
                  <a:srgbClr val="0B3B7B"/>
                </a:solidFill>
                <a:latin typeface="+mj-ea"/>
                <a:ea typeface="+mj-ea"/>
              </a:rPr>
              <a:t>여행 정보 제공</a:t>
            </a:r>
            <a:endParaRPr lang="en-US" sz="2400" b="1" spc="-80" dirty="0">
              <a:solidFill>
                <a:srgbClr val="0B3B7B"/>
              </a:solidFill>
              <a:latin typeface="+mj-ea"/>
              <a:ea typeface="+mj-ea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682785" y="6239009"/>
            <a:ext cx="2817294" cy="619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사용자 선택 바탕으로</a:t>
            </a:r>
            <a:endParaRPr lang="en-US" altLang="ko-KR" sz="2000" b="1" spc="-80" dirty="0">
              <a:solidFill>
                <a:srgbClr val="0B3B7B"/>
              </a:solidFill>
              <a:latin typeface="+mj-ea"/>
              <a:ea typeface="+mj-ea"/>
            </a:endParaRPr>
          </a:p>
          <a:p>
            <a:pPr algn="ctr">
              <a:lnSpc>
                <a:spcPts val="2500"/>
              </a:lnSpc>
            </a:pP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최적 동선 제공</a:t>
            </a:r>
            <a:endParaRPr lang="en-US" sz="2000" b="1" spc="-80" dirty="0">
              <a:solidFill>
                <a:srgbClr val="0B3B7B"/>
              </a:solidFill>
              <a:latin typeface="+mj-ea"/>
              <a:ea typeface="+mj-ea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076026" y="6343605"/>
            <a:ext cx="281729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400" b="1" spc="-80" dirty="0">
                <a:solidFill>
                  <a:srgbClr val="0B3B7B"/>
                </a:solidFill>
                <a:latin typeface="+mj-ea"/>
                <a:ea typeface="+mj-ea"/>
              </a:rPr>
              <a:t>완성된 계획 공유</a:t>
            </a:r>
            <a:endParaRPr lang="en-US" sz="2400" b="1" spc="-80" dirty="0">
              <a:solidFill>
                <a:srgbClr val="0B3B7B"/>
              </a:solidFill>
              <a:latin typeface="+mj-ea"/>
              <a:ea typeface="+mj-ea"/>
            </a:endParaRPr>
          </a:p>
        </p:txBody>
      </p:sp>
      <p:sp>
        <p:nvSpPr>
          <p:cNvPr id="32" name="TextBox 2">
            <a:extLst>
              <a:ext uri="{FF2B5EF4-FFF2-40B4-BE49-F238E27FC236}">
                <a16:creationId xmlns:a16="http://schemas.microsoft.com/office/drawing/2014/main" id="{A7AFDE82-127B-169C-930C-B2F0FA387FA2}"/>
              </a:ext>
            </a:extLst>
          </p:cNvPr>
          <p:cNvSpPr txBox="1"/>
          <p:nvPr/>
        </p:nvSpPr>
        <p:spPr>
          <a:xfrm>
            <a:off x="660936" y="939427"/>
            <a:ext cx="9888306" cy="1031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9500" b="1" spc="-260" dirty="0">
                <a:solidFill>
                  <a:srgbClr val="004CC7"/>
                </a:solidFill>
                <a:latin typeface="+mj-lt"/>
                <a:ea typeface="Gothic A1 Black Bold"/>
              </a:rPr>
              <a:t>개요</a:t>
            </a:r>
            <a:endParaRPr lang="en-US" sz="9500" b="1" spc="-260" dirty="0">
              <a:solidFill>
                <a:srgbClr val="004CC7"/>
              </a:solidFill>
              <a:latin typeface="+mj-lt"/>
              <a:ea typeface="Gothic A1 Black Bold"/>
            </a:endParaRP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D714B8F8-5074-02DD-3A93-C06619B34912}"/>
              </a:ext>
            </a:extLst>
          </p:cNvPr>
          <p:cNvSpPr/>
          <p:nvPr/>
        </p:nvSpPr>
        <p:spPr>
          <a:xfrm>
            <a:off x="3600785" y="1409700"/>
            <a:ext cx="1387474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881C932C-4F70-BF2C-FFE8-69BEAAB91FA8}"/>
              </a:ext>
            </a:extLst>
          </p:cNvPr>
          <p:cNvSpPr txBox="1"/>
          <p:nvPr/>
        </p:nvSpPr>
        <p:spPr>
          <a:xfrm>
            <a:off x="14554200" y="480936"/>
            <a:ext cx="35814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작품 개요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E87679C8-D67C-FADE-57B6-E09EE1DDA656}"/>
              </a:ext>
            </a:extLst>
          </p:cNvPr>
          <p:cNvSpPr txBox="1"/>
          <p:nvPr/>
        </p:nvSpPr>
        <p:spPr>
          <a:xfrm>
            <a:off x="1371600" y="2801160"/>
            <a:ext cx="602858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4000" b="1" spc="-60" dirty="0">
                <a:solidFill>
                  <a:srgbClr val="000D64"/>
                </a:solidFill>
                <a:latin typeface="+mj-ea"/>
                <a:ea typeface="+mj-ea"/>
              </a:rPr>
              <a:t>주요 기능</a:t>
            </a:r>
            <a:endParaRPr lang="en-US" sz="4000" b="1" spc="-60" dirty="0">
              <a:solidFill>
                <a:srgbClr val="000D64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7">
            <a:extLst>
              <a:ext uri="{FF2B5EF4-FFF2-40B4-BE49-F238E27FC236}">
                <a16:creationId xmlns:a16="http://schemas.microsoft.com/office/drawing/2014/main" id="{B9D8EE6E-2B11-419D-3AD0-B1D5BF933D38}"/>
              </a:ext>
            </a:extLst>
          </p:cNvPr>
          <p:cNvGrpSpPr/>
          <p:nvPr/>
        </p:nvGrpSpPr>
        <p:grpSpPr>
          <a:xfrm>
            <a:off x="11141154" y="6727735"/>
            <a:ext cx="6666615" cy="3078832"/>
            <a:chOff x="0" y="0"/>
            <a:chExt cx="1817877" cy="509672"/>
          </a:xfrm>
        </p:grpSpPr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F094E406-E06F-03E6-98A4-70ECED2FD21E}"/>
                </a:ext>
              </a:extLst>
            </p:cNvPr>
            <p:cNvSpPr/>
            <p:nvPr/>
          </p:nvSpPr>
          <p:spPr>
            <a:xfrm>
              <a:off x="0" y="0"/>
              <a:ext cx="1817877" cy="509672"/>
            </a:xfrm>
            <a:custGeom>
              <a:avLst/>
              <a:gdLst/>
              <a:ahLst/>
              <a:cxnLst/>
              <a:rect l="l" t="t" r="r" b="b"/>
              <a:pathLst>
                <a:path w="1817877" h="509672">
                  <a:moveTo>
                    <a:pt x="0" y="0"/>
                  </a:moveTo>
                  <a:lnTo>
                    <a:pt x="1817877" y="0"/>
                  </a:lnTo>
                  <a:lnTo>
                    <a:pt x="1817877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36" name="TextBox 19">
              <a:extLst>
                <a:ext uri="{FF2B5EF4-FFF2-40B4-BE49-F238E27FC236}">
                  <a16:creationId xmlns:a16="http://schemas.microsoft.com/office/drawing/2014/main" id="{49F77F63-1A06-8CBB-3DD8-6C35EE685135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26" name="Group 17">
            <a:extLst>
              <a:ext uri="{FF2B5EF4-FFF2-40B4-BE49-F238E27FC236}">
                <a16:creationId xmlns:a16="http://schemas.microsoft.com/office/drawing/2014/main" id="{2A2B0FD6-4862-71A3-7013-5C5788B84867}"/>
              </a:ext>
            </a:extLst>
          </p:cNvPr>
          <p:cNvGrpSpPr/>
          <p:nvPr/>
        </p:nvGrpSpPr>
        <p:grpSpPr>
          <a:xfrm>
            <a:off x="6113513" y="6764914"/>
            <a:ext cx="4692070" cy="3078832"/>
            <a:chOff x="0" y="0"/>
            <a:chExt cx="1817877" cy="509672"/>
          </a:xfrm>
        </p:grpSpPr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F4AE25F4-8EE1-AF29-A3F2-E5FDE7CDEE01}"/>
                </a:ext>
              </a:extLst>
            </p:cNvPr>
            <p:cNvSpPr/>
            <p:nvPr/>
          </p:nvSpPr>
          <p:spPr>
            <a:xfrm>
              <a:off x="0" y="0"/>
              <a:ext cx="1817877" cy="509672"/>
            </a:xfrm>
            <a:custGeom>
              <a:avLst/>
              <a:gdLst/>
              <a:ahLst/>
              <a:cxnLst/>
              <a:rect l="l" t="t" r="r" b="b"/>
              <a:pathLst>
                <a:path w="1817877" h="509672">
                  <a:moveTo>
                    <a:pt x="0" y="0"/>
                  </a:moveTo>
                  <a:lnTo>
                    <a:pt x="1817877" y="0"/>
                  </a:lnTo>
                  <a:lnTo>
                    <a:pt x="1817877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30" name="TextBox 19">
              <a:extLst>
                <a:ext uri="{FF2B5EF4-FFF2-40B4-BE49-F238E27FC236}">
                  <a16:creationId xmlns:a16="http://schemas.microsoft.com/office/drawing/2014/main" id="{9A1C8A0E-3008-9247-1889-EC27555F9B65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14" name="Group 17">
            <a:extLst>
              <a:ext uri="{FF2B5EF4-FFF2-40B4-BE49-F238E27FC236}">
                <a16:creationId xmlns:a16="http://schemas.microsoft.com/office/drawing/2014/main" id="{AFF95663-0FC5-66A4-0EB4-8BF95E2520E2}"/>
              </a:ext>
            </a:extLst>
          </p:cNvPr>
          <p:cNvGrpSpPr/>
          <p:nvPr/>
        </p:nvGrpSpPr>
        <p:grpSpPr>
          <a:xfrm>
            <a:off x="542553" y="6765515"/>
            <a:ext cx="5235389" cy="3078832"/>
            <a:chOff x="0" y="0"/>
            <a:chExt cx="1817877" cy="509672"/>
          </a:xfrm>
        </p:grpSpPr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1640C520-97F0-406B-E8CB-1A95C6321679}"/>
                </a:ext>
              </a:extLst>
            </p:cNvPr>
            <p:cNvSpPr/>
            <p:nvPr/>
          </p:nvSpPr>
          <p:spPr>
            <a:xfrm>
              <a:off x="0" y="0"/>
              <a:ext cx="1817877" cy="509672"/>
            </a:xfrm>
            <a:custGeom>
              <a:avLst/>
              <a:gdLst/>
              <a:ahLst/>
              <a:cxnLst/>
              <a:rect l="l" t="t" r="r" b="b"/>
              <a:pathLst>
                <a:path w="1817877" h="509672">
                  <a:moveTo>
                    <a:pt x="0" y="0"/>
                  </a:moveTo>
                  <a:lnTo>
                    <a:pt x="1817877" y="0"/>
                  </a:lnTo>
                  <a:lnTo>
                    <a:pt x="1817877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51C22F11-9FF2-5FBD-D8EC-C7FA907B2AC9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11" name="Group 17">
            <a:extLst>
              <a:ext uri="{FF2B5EF4-FFF2-40B4-BE49-F238E27FC236}">
                <a16:creationId xmlns:a16="http://schemas.microsoft.com/office/drawing/2014/main" id="{442301F4-1E42-4A2B-45E3-7F5FC72D36B1}"/>
              </a:ext>
            </a:extLst>
          </p:cNvPr>
          <p:cNvGrpSpPr/>
          <p:nvPr/>
        </p:nvGrpSpPr>
        <p:grpSpPr>
          <a:xfrm>
            <a:off x="12513795" y="2195517"/>
            <a:ext cx="5235389" cy="4212633"/>
            <a:chOff x="0" y="0"/>
            <a:chExt cx="1817877" cy="509672"/>
          </a:xfrm>
        </p:grpSpPr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B04956F5-A472-C600-9B0C-E60DACD6B895}"/>
                </a:ext>
              </a:extLst>
            </p:cNvPr>
            <p:cNvSpPr/>
            <p:nvPr/>
          </p:nvSpPr>
          <p:spPr>
            <a:xfrm>
              <a:off x="0" y="0"/>
              <a:ext cx="1817877" cy="509672"/>
            </a:xfrm>
            <a:custGeom>
              <a:avLst/>
              <a:gdLst/>
              <a:ahLst/>
              <a:cxnLst/>
              <a:rect l="l" t="t" r="r" b="b"/>
              <a:pathLst>
                <a:path w="1817877" h="509672">
                  <a:moveTo>
                    <a:pt x="0" y="0"/>
                  </a:moveTo>
                  <a:lnTo>
                    <a:pt x="1817877" y="0"/>
                  </a:lnTo>
                  <a:lnTo>
                    <a:pt x="1817877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77606E14-EBEF-85B6-9739-3636E1FF32DE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7" name="Group 17">
            <a:extLst>
              <a:ext uri="{FF2B5EF4-FFF2-40B4-BE49-F238E27FC236}">
                <a16:creationId xmlns:a16="http://schemas.microsoft.com/office/drawing/2014/main" id="{FFCD51B1-6D24-9289-2875-9DD1C9BFA250}"/>
              </a:ext>
            </a:extLst>
          </p:cNvPr>
          <p:cNvGrpSpPr/>
          <p:nvPr/>
        </p:nvGrpSpPr>
        <p:grpSpPr>
          <a:xfrm>
            <a:off x="6116342" y="2212907"/>
            <a:ext cx="6044681" cy="4106571"/>
            <a:chOff x="0" y="0"/>
            <a:chExt cx="1817877" cy="509672"/>
          </a:xfrm>
        </p:grpSpPr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46B24814-0619-2A24-424F-0EDFD34226F7}"/>
                </a:ext>
              </a:extLst>
            </p:cNvPr>
            <p:cNvSpPr/>
            <p:nvPr/>
          </p:nvSpPr>
          <p:spPr>
            <a:xfrm>
              <a:off x="0" y="0"/>
              <a:ext cx="1817877" cy="509672"/>
            </a:xfrm>
            <a:custGeom>
              <a:avLst/>
              <a:gdLst/>
              <a:ahLst/>
              <a:cxnLst/>
              <a:rect l="l" t="t" r="r" b="b"/>
              <a:pathLst>
                <a:path w="1817877" h="509672">
                  <a:moveTo>
                    <a:pt x="0" y="0"/>
                  </a:moveTo>
                  <a:lnTo>
                    <a:pt x="1817877" y="0"/>
                  </a:lnTo>
                  <a:lnTo>
                    <a:pt x="1817877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TextBox 19">
              <a:extLst>
                <a:ext uri="{FF2B5EF4-FFF2-40B4-BE49-F238E27FC236}">
                  <a16:creationId xmlns:a16="http://schemas.microsoft.com/office/drawing/2014/main" id="{0715A0D4-4E63-CD46-4D6E-F49FE50F74F3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2" name="Group 17">
            <a:extLst>
              <a:ext uri="{FF2B5EF4-FFF2-40B4-BE49-F238E27FC236}">
                <a16:creationId xmlns:a16="http://schemas.microsoft.com/office/drawing/2014/main" id="{2F6A7DBA-50F8-1A65-760E-710760158091}"/>
              </a:ext>
            </a:extLst>
          </p:cNvPr>
          <p:cNvGrpSpPr/>
          <p:nvPr/>
        </p:nvGrpSpPr>
        <p:grpSpPr>
          <a:xfrm>
            <a:off x="545382" y="2195517"/>
            <a:ext cx="5235389" cy="4106572"/>
            <a:chOff x="0" y="0"/>
            <a:chExt cx="1817877" cy="509672"/>
          </a:xfrm>
        </p:grpSpPr>
        <p:sp>
          <p:nvSpPr>
            <p:cNvPr id="3" name="Freeform 18">
              <a:extLst>
                <a:ext uri="{FF2B5EF4-FFF2-40B4-BE49-F238E27FC236}">
                  <a16:creationId xmlns:a16="http://schemas.microsoft.com/office/drawing/2014/main" id="{2F1103CF-6A00-CBE3-EA0F-667A5FD52C93}"/>
                </a:ext>
              </a:extLst>
            </p:cNvPr>
            <p:cNvSpPr/>
            <p:nvPr/>
          </p:nvSpPr>
          <p:spPr>
            <a:xfrm>
              <a:off x="0" y="0"/>
              <a:ext cx="1817877" cy="509672"/>
            </a:xfrm>
            <a:custGeom>
              <a:avLst/>
              <a:gdLst/>
              <a:ahLst/>
              <a:cxnLst/>
              <a:rect l="l" t="t" r="r" b="b"/>
              <a:pathLst>
                <a:path w="1817877" h="509672">
                  <a:moveTo>
                    <a:pt x="0" y="0"/>
                  </a:moveTo>
                  <a:lnTo>
                    <a:pt x="1817877" y="0"/>
                  </a:lnTo>
                  <a:lnTo>
                    <a:pt x="1817877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TextBox 19">
              <a:extLst>
                <a:ext uri="{FF2B5EF4-FFF2-40B4-BE49-F238E27FC236}">
                  <a16:creationId xmlns:a16="http://schemas.microsoft.com/office/drawing/2014/main" id="{61ED4C25-9892-B476-EBBD-FB34BC6F3FF2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16" name="TextBox 2">
            <a:extLst>
              <a:ext uri="{FF2B5EF4-FFF2-40B4-BE49-F238E27FC236}">
                <a16:creationId xmlns:a16="http://schemas.microsoft.com/office/drawing/2014/main" id="{5BC0CC50-0E90-2463-65A9-D372E66ABFD8}"/>
              </a:ext>
            </a:extLst>
          </p:cNvPr>
          <p:cNvSpPr txBox="1"/>
          <p:nvPr/>
        </p:nvSpPr>
        <p:spPr>
          <a:xfrm>
            <a:off x="660936" y="939427"/>
            <a:ext cx="9888306" cy="996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9500" b="1" spc="-260" dirty="0">
                <a:solidFill>
                  <a:srgbClr val="004CC7"/>
                </a:solidFill>
                <a:latin typeface="+mj-ea"/>
                <a:ea typeface="+mj-ea"/>
              </a:rPr>
              <a:t>구축</a:t>
            </a:r>
            <a:endParaRPr lang="en-US" sz="9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17" name="AutoShape 3">
            <a:extLst>
              <a:ext uri="{FF2B5EF4-FFF2-40B4-BE49-F238E27FC236}">
                <a16:creationId xmlns:a16="http://schemas.microsoft.com/office/drawing/2014/main" id="{D946902A-8006-11DD-A370-F67513BA1D69}"/>
              </a:ext>
            </a:extLst>
          </p:cNvPr>
          <p:cNvSpPr/>
          <p:nvPr/>
        </p:nvSpPr>
        <p:spPr>
          <a:xfrm>
            <a:off x="3600785" y="1409700"/>
            <a:ext cx="1387474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AD86898E-2188-AAB0-D502-DD297EA23161}"/>
              </a:ext>
            </a:extLst>
          </p:cNvPr>
          <p:cNvSpPr txBox="1"/>
          <p:nvPr/>
        </p:nvSpPr>
        <p:spPr>
          <a:xfrm>
            <a:off x="14554200" y="480936"/>
            <a:ext cx="35814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구현 방법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52E9BA51-42E5-25C8-64A7-75D344832F62}"/>
              </a:ext>
            </a:extLst>
          </p:cNvPr>
          <p:cNvGrpSpPr>
            <a:grpSpLocks noChangeAspect="1"/>
          </p:cNvGrpSpPr>
          <p:nvPr/>
        </p:nvGrpSpPr>
        <p:grpSpPr>
          <a:xfrm>
            <a:off x="8719517" y="2730953"/>
            <a:ext cx="2925378" cy="2925366"/>
            <a:chOff x="0" y="0"/>
            <a:chExt cx="6350000" cy="634997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9B172B7F-5F51-6D54-2BCF-734424153462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2" name="Group 2">
            <a:extLst>
              <a:ext uri="{FF2B5EF4-FFF2-40B4-BE49-F238E27FC236}">
                <a16:creationId xmlns:a16="http://schemas.microsoft.com/office/drawing/2014/main" id="{BD24AF5E-4856-1C36-10CD-69B8DC51BADC}"/>
              </a:ext>
            </a:extLst>
          </p:cNvPr>
          <p:cNvGrpSpPr>
            <a:grpSpLocks noChangeAspect="1"/>
          </p:cNvGrpSpPr>
          <p:nvPr/>
        </p:nvGrpSpPr>
        <p:grpSpPr>
          <a:xfrm>
            <a:off x="4286705" y="4656434"/>
            <a:ext cx="1396589" cy="1396584"/>
            <a:chOff x="0" y="0"/>
            <a:chExt cx="6350000" cy="6349975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E60340AC-4F60-9222-A591-0003207CD42B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4" name="Group 2">
            <a:extLst>
              <a:ext uri="{FF2B5EF4-FFF2-40B4-BE49-F238E27FC236}">
                <a16:creationId xmlns:a16="http://schemas.microsoft.com/office/drawing/2014/main" id="{CA3675BD-17EE-58BF-1D5F-5BE0233A2D30}"/>
              </a:ext>
            </a:extLst>
          </p:cNvPr>
          <p:cNvGrpSpPr>
            <a:grpSpLocks noChangeAspect="1"/>
          </p:cNvGrpSpPr>
          <p:nvPr/>
        </p:nvGrpSpPr>
        <p:grpSpPr>
          <a:xfrm>
            <a:off x="15983227" y="6951154"/>
            <a:ext cx="1280816" cy="1280810"/>
            <a:chOff x="-2449613" y="969369"/>
            <a:chExt cx="6350000" cy="6349976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453B89D8-858B-002B-D370-41F70CD167CF}"/>
                </a:ext>
              </a:extLst>
            </p:cNvPr>
            <p:cNvSpPr/>
            <p:nvPr/>
          </p:nvSpPr>
          <p:spPr>
            <a:xfrm>
              <a:off x="-2449613" y="969369"/>
              <a:ext cx="6350000" cy="6349976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44B61314-F228-4E80-E55E-58E4D31673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81" y="7342314"/>
            <a:ext cx="3036892" cy="170825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7EBDB74-9FAF-88EA-E1F9-B761D881F5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562" y="3944355"/>
            <a:ext cx="1435016" cy="143501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478DC4B-7D77-BC86-00F0-F339F48E67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947" y="3994856"/>
            <a:ext cx="2238375" cy="2238375"/>
          </a:xfrm>
          <a:prstGeom prst="rect">
            <a:avLst/>
          </a:prstGeom>
        </p:spPr>
      </p:pic>
      <p:sp>
        <p:nvSpPr>
          <p:cNvPr id="44" name="TextBox 8">
            <a:extLst>
              <a:ext uri="{FF2B5EF4-FFF2-40B4-BE49-F238E27FC236}">
                <a16:creationId xmlns:a16="http://schemas.microsoft.com/office/drawing/2014/main" id="{2CDF774E-7484-7487-9BB4-CDEF91AC49DB}"/>
              </a:ext>
            </a:extLst>
          </p:cNvPr>
          <p:cNvSpPr txBox="1"/>
          <p:nvPr/>
        </p:nvSpPr>
        <p:spPr>
          <a:xfrm>
            <a:off x="795025" y="2582195"/>
            <a:ext cx="2190994" cy="828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개발 언어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spc="-70" dirty="0">
                <a:solidFill>
                  <a:srgbClr val="004CC7"/>
                </a:solidFill>
                <a:latin typeface="+mj-lt"/>
              </a:rPr>
              <a:t>(</a:t>
            </a:r>
            <a:r>
              <a:rPr lang="ko-KR" altLang="en-US" sz="2000" b="1" spc="-70" dirty="0">
                <a:solidFill>
                  <a:srgbClr val="004CC7"/>
                </a:solidFill>
                <a:latin typeface="+mj-lt"/>
              </a:rPr>
              <a:t>프레임워크</a:t>
            </a:r>
            <a:r>
              <a:rPr lang="en-US" altLang="ko-KR" sz="2000" b="1" spc="-70" dirty="0">
                <a:solidFill>
                  <a:srgbClr val="004CC7"/>
                </a:solidFill>
                <a:latin typeface="+mj-lt"/>
              </a:rPr>
              <a:t>)</a:t>
            </a:r>
          </a:p>
        </p:txBody>
      </p:sp>
      <p:sp>
        <p:nvSpPr>
          <p:cNvPr id="45" name="TextBox 8">
            <a:extLst>
              <a:ext uri="{FF2B5EF4-FFF2-40B4-BE49-F238E27FC236}">
                <a16:creationId xmlns:a16="http://schemas.microsoft.com/office/drawing/2014/main" id="{58E1D4FA-2D00-CD7E-A0B6-649280A260D3}"/>
              </a:ext>
            </a:extLst>
          </p:cNvPr>
          <p:cNvSpPr txBox="1"/>
          <p:nvPr/>
        </p:nvSpPr>
        <p:spPr>
          <a:xfrm>
            <a:off x="6217423" y="2582195"/>
            <a:ext cx="2047875" cy="857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개발 환경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IDE</a:t>
            </a:r>
            <a:endParaRPr lang="en-US" altLang="ko-KR" sz="2000" b="1" spc="-70" dirty="0">
              <a:solidFill>
                <a:srgbClr val="004CC7"/>
              </a:solidFill>
              <a:latin typeface="+mj-lt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08E6F3D8-B671-97AA-8072-3EED37A5541E}"/>
              </a:ext>
            </a:extLst>
          </p:cNvPr>
          <p:cNvSpPr txBox="1"/>
          <p:nvPr/>
        </p:nvSpPr>
        <p:spPr>
          <a:xfrm>
            <a:off x="6294117" y="7053614"/>
            <a:ext cx="2047875" cy="418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버전 관리</a:t>
            </a:r>
            <a:endParaRPr lang="en-US" altLang="ko-KR" sz="2000" b="1" spc="-70" dirty="0">
              <a:solidFill>
                <a:srgbClr val="004CC7"/>
              </a:solidFill>
              <a:latin typeface="+mj-lt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CC95D5B3-191C-5818-6B1A-50CD84B71084}"/>
              </a:ext>
            </a:extLst>
          </p:cNvPr>
          <p:cNvSpPr txBox="1"/>
          <p:nvPr/>
        </p:nvSpPr>
        <p:spPr>
          <a:xfrm>
            <a:off x="923925" y="7020496"/>
            <a:ext cx="2047875" cy="418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화면 구현</a:t>
            </a:r>
            <a:endParaRPr lang="en-US" altLang="ko-KR" sz="2000" b="1" spc="-70" dirty="0">
              <a:solidFill>
                <a:srgbClr val="004CC7"/>
              </a:solidFill>
              <a:latin typeface="+mj-lt"/>
            </a:endParaRPr>
          </a:p>
        </p:txBody>
      </p:sp>
      <p:sp>
        <p:nvSpPr>
          <p:cNvPr id="48" name="TextBox 8">
            <a:extLst>
              <a:ext uri="{FF2B5EF4-FFF2-40B4-BE49-F238E27FC236}">
                <a16:creationId xmlns:a16="http://schemas.microsoft.com/office/drawing/2014/main" id="{E457B118-A4C8-06EB-CBE4-276A4A86EE9B}"/>
              </a:ext>
            </a:extLst>
          </p:cNvPr>
          <p:cNvSpPr txBox="1"/>
          <p:nvPr/>
        </p:nvSpPr>
        <p:spPr>
          <a:xfrm>
            <a:off x="12878962" y="2521793"/>
            <a:ext cx="2238375" cy="418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데이터베이스</a:t>
            </a:r>
            <a:endParaRPr lang="en-US" altLang="ko-KR" sz="2000" b="1" spc="-70" dirty="0">
              <a:solidFill>
                <a:srgbClr val="004CC7"/>
              </a:solidFill>
              <a:latin typeface="+mj-lt"/>
            </a:endParaRPr>
          </a:p>
        </p:txBody>
      </p:sp>
      <p:sp>
        <p:nvSpPr>
          <p:cNvPr id="49" name="TextBox 8">
            <a:extLst>
              <a:ext uri="{FF2B5EF4-FFF2-40B4-BE49-F238E27FC236}">
                <a16:creationId xmlns:a16="http://schemas.microsoft.com/office/drawing/2014/main" id="{1280E138-CF8A-C681-FD98-91D3F5AFD0FF}"/>
              </a:ext>
            </a:extLst>
          </p:cNvPr>
          <p:cNvSpPr txBox="1"/>
          <p:nvPr/>
        </p:nvSpPr>
        <p:spPr>
          <a:xfrm>
            <a:off x="11160183" y="7002196"/>
            <a:ext cx="2238375" cy="418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서버 관리</a:t>
            </a:r>
            <a:endParaRPr lang="en-US" altLang="ko-KR" sz="2000" b="1" spc="-70" dirty="0">
              <a:solidFill>
                <a:srgbClr val="004CC7"/>
              </a:solidFill>
              <a:latin typeface="+mj-lt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6796F56-4F36-D330-DABD-D86D5BA8DA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02" y="3753011"/>
            <a:ext cx="3570342" cy="187442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C0518BF-0CBA-DE3A-953D-E2F250720B4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306" y="2306655"/>
            <a:ext cx="1394775" cy="139477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3436C45-CDDD-A7B8-EA16-FF352649674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895" y="2597244"/>
            <a:ext cx="3912618" cy="244538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22ECCF8-C34B-3D56-E8D0-2CF4FA770A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2578" y="8091483"/>
            <a:ext cx="3957886" cy="1002664"/>
          </a:xfrm>
          <a:prstGeom prst="rect">
            <a:avLst/>
          </a:prstGeom>
        </p:spPr>
      </p:pic>
      <p:pic>
        <p:nvPicPr>
          <p:cNvPr id="1026" name="Picture 2" descr="AWS 배포하기">
            <a:extLst>
              <a:ext uri="{FF2B5EF4-FFF2-40B4-BE49-F238E27FC236}">
                <a16:creationId xmlns:a16="http://schemas.microsoft.com/office/drawing/2014/main" id="{870CF595-187F-1F1E-C398-BEBE91CD1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84" y="7591559"/>
            <a:ext cx="4297678" cy="214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605CA7-5EC8-C1A3-33AB-146DB899AF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134" y="8104966"/>
            <a:ext cx="1197840" cy="11978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">
            <a:extLst>
              <a:ext uri="{FF2B5EF4-FFF2-40B4-BE49-F238E27FC236}">
                <a16:creationId xmlns:a16="http://schemas.microsoft.com/office/drawing/2014/main" id="{5BC0CC50-0E90-2463-65A9-D372E66ABFD8}"/>
              </a:ext>
            </a:extLst>
          </p:cNvPr>
          <p:cNvSpPr txBox="1"/>
          <p:nvPr/>
        </p:nvSpPr>
        <p:spPr>
          <a:xfrm>
            <a:off x="660936" y="939427"/>
            <a:ext cx="9888306" cy="996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9500" b="1" spc="-260" dirty="0">
                <a:solidFill>
                  <a:srgbClr val="004CC7"/>
                </a:solidFill>
                <a:latin typeface="+mj-ea"/>
                <a:ea typeface="+mj-ea"/>
              </a:rPr>
              <a:t>구축</a:t>
            </a:r>
            <a:endParaRPr lang="en-US" sz="9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17" name="AutoShape 3">
            <a:extLst>
              <a:ext uri="{FF2B5EF4-FFF2-40B4-BE49-F238E27FC236}">
                <a16:creationId xmlns:a16="http://schemas.microsoft.com/office/drawing/2014/main" id="{D946902A-8006-11DD-A370-F67513BA1D69}"/>
              </a:ext>
            </a:extLst>
          </p:cNvPr>
          <p:cNvSpPr/>
          <p:nvPr/>
        </p:nvSpPr>
        <p:spPr>
          <a:xfrm>
            <a:off x="3600785" y="1409700"/>
            <a:ext cx="1387474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AD86898E-2188-AAB0-D502-DD297EA23161}"/>
              </a:ext>
            </a:extLst>
          </p:cNvPr>
          <p:cNvSpPr txBox="1"/>
          <p:nvPr/>
        </p:nvSpPr>
        <p:spPr>
          <a:xfrm>
            <a:off x="14554200" y="480936"/>
            <a:ext cx="35814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구현 방법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A2DB37-0869-B8E8-F632-79365B378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97908"/>
            <a:ext cx="14935200" cy="7099909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293DFFAB-F020-34F3-EE5B-204F7871DE58}"/>
              </a:ext>
            </a:extLst>
          </p:cNvPr>
          <p:cNvSpPr txBox="1"/>
          <p:nvPr/>
        </p:nvSpPr>
        <p:spPr>
          <a:xfrm>
            <a:off x="76200" y="2750178"/>
            <a:ext cx="4715356" cy="457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4000" b="1" spc="-70" dirty="0">
                <a:solidFill>
                  <a:srgbClr val="004CC7"/>
                </a:solidFill>
                <a:latin typeface="+mj-lt"/>
              </a:rPr>
              <a:t>유저 플로우</a:t>
            </a:r>
            <a:endParaRPr lang="en-US" altLang="ko-KR" sz="4000" b="1" spc="-70" dirty="0">
              <a:solidFill>
                <a:srgbClr val="004CC7"/>
              </a:solidFill>
              <a:latin typeface="+mj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17FA6A-A9D0-40C3-4162-E6CF1AF88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5704" y="6691275"/>
            <a:ext cx="5486400" cy="2806542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1C55AA06-8285-35AA-D2A2-33DFA182C8B7}"/>
              </a:ext>
            </a:extLst>
          </p:cNvPr>
          <p:cNvSpPr txBox="1"/>
          <p:nvPr/>
        </p:nvSpPr>
        <p:spPr>
          <a:xfrm>
            <a:off x="10820400" y="6748081"/>
            <a:ext cx="4715356" cy="462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sz="4000" b="1" spc="-70" dirty="0">
                <a:solidFill>
                  <a:srgbClr val="004CC7"/>
                </a:solidFill>
                <a:latin typeface="+mj-lt"/>
              </a:rPr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3339264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793</Words>
  <Application>Microsoft Office PowerPoint</Application>
  <PresentationFormat>사용자 지정</PresentationFormat>
  <Paragraphs>234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Arial</vt:lpstr>
      <vt:lpstr>맑은 고딕</vt:lpstr>
      <vt:lpstr>Now Bold Bold</vt:lpstr>
      <vt:lpstr>Calibri Light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테마 브랜딩전략 프레젠테이션</dc:title>
  <cp:lastModifiedBy>강성현</cp:lastModifiedBy>
  <cp:revision>36</cp:revision>
  <dcterms:created xsi:type="dcterms:W3CDTF">2006-08-16T00:00:00Z</dcterms:created>
  <dcterms:modified xsi:type="dcterms:W3CDTF">2022-11-09T15:36:36Z</dcterms:modified>
  <dc:identifier>DAFRKCe0O0I</dc:identifier>
</cp:coreProperties>
</file>